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336" r:id="rId2"/>
    <p:sldId id="318" r:id="rId3"/>
    <p:sldId id="320" r:id="rId4"/>
    <p:sldId id="292" r:id="rId5"/>
    <p:sldId id="294" r:id="rId6"/>
    <p:sldId id="295" r:id="rId7"/>
    <p:sldId id="297" r:id="rId8"/>
    <p:sldId id="303" r:id="rId9"/>
    <p:sldId id="301" r:id="rId10"/>
    <p:sldId id="304" r:id="rId11"/>
    <p:sldId id="305" r:id="rId12"/>
    <p:sldId id="306" r:id="rId13"/>
    <p:sldId id="335" r:id="rId14"/>
    <p:sldId id="307" r:id="rId15"/>
    <p:sldId id="308" r:id="rId16"/>
    <p:sldId id="309" r:id="rId17"/>
    <p:sldId id="310" r:id="rId18"/>
    <p:sldId id="349" r:id="rId19"/>
    <p:sldId id="312" r:id="rId20"/>
    <p:sldId id="313" r:id="rId21"/>
    <p:sldId id="314" r:id="rId22"/>
    <p:sldId id="311" r:id="rId23"/>
    <p:sldId id="321" r:id="rId24"/>
    <p:sldId id="315" r:id="rId25"/>
    <p:sldId id="323" r:id="rId26"/>
    <p:sldId id="324" r:id="rId27"/>
    <p:sldId id="347" r:id="rId28"/>
    <p:sldId id="316" r:id="rId29"/>
    <p:sldId id="325" r:id="rId30"/>
    <p:sldId id="348" r:id="rId31"/>
    <p:sldId id="356" r:id="rId32"/>
    <p:sldId id="357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51" r:id="rId53"/>
    <p:sldId id="350" r:id="rId54"/>
    <p:sldId id="354" r:id="rId55"/>
    <p:sldId id="358" r:id="rId56"/>
    <p:sldId id="363" r:id="rId57"/>
    <p:sldId id="352" r:id="rId58"/>
    <p:sldId id="353" r:id="rId59"/>
    <p:sldId id="355" r:id="rId60"/>
    <p:sldId id="359" r:id="rId61"/>
    <p:sldId id="360" r:id="rId62"/>
    <p:sldId id="361" r:id="rId63"/>
    <p:sldId id="362" r:id="rId64"/>
    <p:sldId id="365" r:id="rId65"/>
    <p:sldId id="364" r:id="rId66"/>
    <p:sldId id="376" r:id="rId67"/>
    <p:sldId id="375" r:id="rId68"/>
    <p:sldId id="370" r:id="rId69"/>
    <p:sldId id="366" r:id="rId70"/>
    <p:sldId id="371" r:id="rId71"/>
    <p:sldId id="369" r:id="rId72"/>
    <p:sldId id="367" r:id="rId73"/>
    <p:sldId id="368" r:id="rId74"/>
    <p:sldId id="372" r:id="rId75"/>
    <p:sldId id="374" r:id="rId76"/>
  </p:sldIdLst>
  <p:sldSz cx="12192000" cy="6858000"/>
  <p:notesSz cx="12192000" cy="6858000"/>
  <p:embeddedFontLst>
    <p:embeddedFont>
      <p:font typeface="Verdana" panose="020B0604030504040204" pitchFamily="34" charset="0"/>
      <p:regular r:id="rId79"/>
      <p:bold r:id="rId80"/>
      <p:italic r:id="rId81"/>
      <p:boldItalic r:id="rId82"/>
    </p:embeddedFont>
    <p:embeddedFont>
      <p:font typeface="Cambria Math" panose="02040503050406030204" pitchFamily="18" charset="0"/>
      <p:regular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g/JqYH/Fp1ByKJpB3e7TLNkOQ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30" y="20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710D5-AF28-4BD4-9F13-8FA4A1A4473F}" type="datetimeFigureOut">
              <a:rPr lang="pt-BR" smtClean="0"/>
              <a:t>09/12/2025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52CD5-BEA4-45D8-8DB9-2ADB666F75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1287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0162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7276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6436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488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242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275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3575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7630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4227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4306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214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391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6623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6965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0731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8866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0901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994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241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6164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45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56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0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45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5503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9831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9747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921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2798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9366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30141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6266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720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3986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5030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089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3945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77455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1116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69869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4360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32646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66457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25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3624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89595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333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427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15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13304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30723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58546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08620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1572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638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23058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54261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89884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27314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86071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04621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056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2463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219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322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8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256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344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3747" y="481583"/>
            <a:ext cx="1680972" cy="2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35511" y="419100"/>
            <a:ext cx="426720" cy="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and-Ss" TargetMode="External"/><Relationship Id="rId2" Type="http://schemas.openxmlformats.org/officeDocument/2006/relationships/hyperlink" Target="mailto:erick.sousa@ee.ufcg.edu.br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80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4.png"/><Relationship Id="rId9" Type="http://schemas.openxmlformats.org/officeDocument/2006/relationships/image" Target="../media/image6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87.png"/><Relationship Id="rId7" Type="http://schemas.openxmlformats.org/officeDocument/2006/relationships/image" Target="../media/image8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0.png"/><Relationship Id="rId5" Type="http://schemas.openxmlformats.org/officeDocument/2006/relationships/image" Target="../media/image88.png"/><Relationship Id="rId4" Type="http://schemas.openxmlformats.org/officeDocument/2006/relationships/image" Target="../media/image790.png"/><Relationship Id="rId9" Type="http://schemas.openxmlformats.org/officeDocument/2006/relationships/image" Target="../media/image8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580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1010.png"/><Relationship Id="rId9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64.png"/><Relationship Id="rId10" Type="http://schemas.openxmlformats.org/officeDocument/2006/relationships/image" Target="../media/image126.png"/><Relationship Id="rId4" Type="http://schemas.openxmlformats.org/officeDocument/2006/relationships/image" Target="../media/image122.png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3" Type="http://schemas.openxmlformats.org/officeDocument/2006/relationships/image" Target="../media/image1270.png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33.png"/><Relationship Id="rId5" Type="http://schemas.openxmlformats.org/officeDocument/2006/relationships/image" Target="../media/image1280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Relationship Id="rId14" Type="http://schemas.openxmlformats.org/officeDocument/2006/relationships/image" Target="../media/image13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8" Type="http://schemas.openxmlformats.org/officeDocument/2006/relationships/image" Target="../media/image146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5" Type="http://schemas.openxmlformats.org/officeDocument/2006/relationships/image" Target="../media/image130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64.png"/><Relationship Id="rId9" Type="http://schemas.openxmlformats.org/officeDocument/2006/relationships/image" Target="../media/image144.png"/><Relationship Id="rId1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8" Type="http://schemas.openxmlformats.org/officeDocument/2006/relationships/image" Target="../media/image81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43.png"/><Relationship Id="rId5" Type="http://schemas.openxmlformats.org/officeDocument/2006/relationships/image" Target="../media/image149.png"/><Relationship Id="rId15" Type="http://schemas.openxmlformats.org/officeDocument/2006/relationships/image" Target="../media/image130.png"/><Relationship Id="rId10" Type="http://schemas.openxmlformats.org/officeDocument/2006/relationships/image" Target="../media/image153.png"/><Relationship Id="rId19" Type="http://schemas.openxmlformats.org/officeDocument/2006/relationships/image" Target="../media/image119.png"/><Relationship Id="rId4" Type="http://schemas.openxmlformats.org/officeDocument/2006/relationships/image" Target="../media/image64.png"/><Relationship Id="rId9" Type="http://schemas.openxmlformats.org/officeDocument/2006/relationships/image" Target="../media/image152.png"/><Relationship Id="rId1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0.png"/><Relationship Id="rId5" Type="http://schemas.openxmlformats.org/officeDocument/2006/relationships/image" Target="../media/image1420.png"/><Relationship Id="rId4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6.png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56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36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65.png"/><Relationship Id="rId10" Type="http://schemas.openxmlformats.org/officeDocument/2006/relationships/image" Target="../media/image146.png"/><Relationship Id="rId4" Type="http://schemas.openxmlformats.org/officeDocument/2006/relationships/image" Target="../media/image130.png"/><Relationship Id="rId9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3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64.png"/><Relationship Id="rId10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0139" y="2707454"/>
            <a:ext cx="8384354" cy="661720"/>
          </a:xfrm>
        </p:spPr>
        <p:txBody>
          <a:bodyPr/>
          <a:lstStyle/>
          <a:p>
            <a:pPr algn="ctr"/>
            <a:r>
              <a:rPr lang="pt-BR" dirty="0"/>
              <a:t>Dispositivo </a:t>
            </a:r>
            <a:r>
              <a:rPr lang="pt-BR" dirty="0" err="1"/>
              <a:t>fotônico</a:t>
            </a:r>
            <a:r>
              <a:rPr lang="pt-BR" dirty="0"/>
              <a:t> integrado para sensoriamento de deformação em </a:t>
            </a:r>
            <a:r>
              <a:rPr lang="pt-BR" dirty="0" smtClean="0"/>
              <a:t>SOI </a:t>
            </a:r>
            <a:r>
              <a:rPr lang="pt-BR" i="1" dirty="0" smtClean="0"/>
              <a:t>(</a:t>
            </a:r>
            <a:r>
              <a:rPr lang="pt-BR" i="1" dirty="0" err="1" smtClean="0"/>
              <a:t>Silicon-on-Insulator</a:t>
            </a:r>
            <a:r>
              <a:rPr lang="pt-BR" i="1" dirty="0" smtClean="0"/>
              <a:t>)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810139" y="3774254"/>
            <a:ext cx="838435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Aluno: Erick Cândido Sousa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Endereço de e-mail: </a:t>
            </a:r>
            <a:r>
              <a:rPr lang="pt-BR" sz="1600" dirty="0" smtClean="0">
                <a:solidFill>
                  <a:schemeClr val="tx1"/>
                </a:solidFill>
                <a:hlinkClick r:id="rId2"/>
              </a:rPr>
              <a:t>erick.sousa@ee.ufcg.edu.br</a:t>
            </a:r>
            <a:endParaRPr lang="pt-BR" sz="1600" dirty="0" smtClean="0">
              <a:solidFill>
                <a:schemeClr val="tx1"/>
              </a:solidFill>
            </a:endParaRPr>
          </a:p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GitHub</a:t>
            </a:r>
            <a:r>
              <a:rPr lang="pt-BR" sz="1600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pt-BR" sz="1600" dirty="0" smtClean="0">
                <a:solidFill>
                  <a:schemeClr val="tx1"/>
                </a:solidFill>
                <a:hlinkClick r:id="rId3"/>
              </a:rPr>
              <a:t>github.com/EriCand-Ss</a:t>
            </a:r>
            <a:endParaRPr lang="pt-BR" sz="1600" dirty="0" smtClean="0">
              <a:solidFill>
                <a:schemeClr val="tx1"/>
              </a:solidFill>
            </a:endParaRPr>
          </a:p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7" y="1104670"/>
            <a:ext cx="3872589" cy="38765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49" y="1104670"/>
            <a:ext cx="3834781" cy="38386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73" y="1111483"/>
            <a:ext cx="3858975" cy="3862873"/>
          </a:xfrm>
          <a:prstGeom prst="rect">
            <a:avLst/>
          </a:prstGeom>
        </p:spPr>
      </p:pic>
      <p:sp>
        <p:nvSpPr>
          <p:cNvPr id="7" name="Google Shape;65;p3"/>
          <p:cNvSpPr txBox="1"/>
          <p:nvPr/>
        </p:nvSpPr>
        <p:spPr>
          <a:xfrm>
            <a:off x="413230" y="4943324"/>
            <a:ext cx="11070185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agora que apenas ajustando o comprimento de onda do laser, desde S = 0 a razão de potência é linear.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/>
              <a:t>Qual o máximo de deformação que é possível aplicar mantendo a relação de potência linear?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0" y="1862700"/>
            <a:ext cx="3938102" cy="39420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32" y="1862700"/>
            <a:ext cx="3938102" cy="39420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47" y="1862700"/>
            <a:ext cx="3780589" cy="385696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623527" y="1862700"/>
            <a:ext cx="643812" cy="1527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-45908" y="3751647"/>
            <a:ext cx="653782" cy="12850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0" y="2135635"/>
            <a:ext cx="4313801" cy="43181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27" y="2117647"/>
            <a:ext cx="4331771" cy="433614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648812" y="2135635"/>
            <a:ext cx="766193" cy="18042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 rot="16200000">
            <a:off x="827444" y="4217591"/>
            <a:ext cx="863219" cy="1542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onda de um dos lasers é mantido fixo (linha azul) enquanto que o segundo lasers é variado. Note que conforme a distância de comprimento de ondas dos lasers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) aumenta, a relação de potências vai perdendo a linearidade.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  <a:blipFill>
                <a:blip r:embed="rId5"/>
                <a:stretch>
                  <a:fillRect l="-377" t="-7353" r="-323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0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en-US" dirty="0" err="1" smtClean="0"/>
              <a:t>Análise</a:t>
            </a:r>
            <a:r>
              <a:rPr lang="en-US" dirty="0" smtClean="0"/>
              <a:t> entre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ideais</a:t>
            </a:r>
            <a:r>
              <a:rPr lang="en-US" dirty="0" smtClean="0"/>
              <a:t> e </a:t>
            </a:r>
            <a:r>
              <a:rPr lang="en-US" dirty="0" err="1" smtClean="0"/>
              <a:t>obtidos</a:t>
            </a:r>
            <a:r>
              <a:rPr lang="en-US" dirty="0" smtClean="0"/>
              <a:t> via </a:t>
            </a:r>
            <a:r>
              <a:rPr lang="en-US" dirty="0" err="1" smtClean="0"/>
              <a:t>simulação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39317" y="1204654"/>
                <a:ext cx="11313485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Três parâmetros serão levado em consideração para analisar a qualidade dos valores simulados: </a:t>
                </a: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r>
                  <a:rPr lang="pt-BR" sz="1600" b="1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Erro absoluto percentual médio:</a:t>
                </a: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r>
                  <a:rPr lang="pt-BR" sz="1600" b="1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Desvio padrão do erro percentual:</a:t>
                </a: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r>
                  <a:rPr lang="pt-BR" sz="1600" b="1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Sensibilidade:</a:t>
                </a: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AutoNum type="arabicParenR"/>
                </a:pPr>
                <a:endParaRPr lang="pt-BR" sz="16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 é a razão de potências no ponto i, em outras palavras, é a razão de potências para uma dada deformação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 também é uma razão de potências, porém nesse caso é a curva aproximada ideal (</a:t>
                </a:r>
                <a:r>
                  <a:rPr lang="pt-BR" sz="1600" i="0" dirty="0" err="1" smtClean="0">
                    <a:latin typeface="+mj-lt"/>
                  </a:rPr>
                  <a:t>fit</a:t>
                </a:r>
                <a:r>
                  <a:rPr lang="pt-BR" sz="1600" i="0" dirty="0" smtClean="0">
                    <a:latin typeface="+mj-lt"/>
                  </a:rPr>
                  <a:t>)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i="0" dirty="0" smtClean="0">
                    <a:latin typeface="+mj-lt"/>
                  </a:rPr>
                  <a:t>.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𝑎𝑆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pt-BR" sz="1600" i="0" dirty="0" smtClean="0">
                  <a:latin typeface="+mj-lt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i="0" dirty="0" smtClean="0">
                    <a:latin typeface="+mj-lt"/>
                  </a:rPr>
                  <a:t>Onde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sz="1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600" i="0" dirty="0" smtClean="0">
                    <a:latin typeface="+mj-lt"/>
                  </a:rPr>
                  <a:t> é o valor máximo de </a:t>
                </a:r>
                <a:r>
                  <a:rPr lang="pt-BR" sz="1600" i="0" dirty="0" err="1" smtClean="0">
                    <a:latin typeface="+mj-lt"/>
                  </a:rPr>
                  <a:t>strain</a:t>
                </a:r>
                <a:r>
                  <a:rPr lang="pt-BR" sz="1600" i="0" dirty="0" smtClean="0">
                    <a:latin typeface="+mj-lt"/>
                  </a:rPr>
                  <a:t> onde a curva se mantém linear;</a:t>
                </a: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1204654"/>
                <a:ext cx="11313485" cy="5016758"/>
              </a:xfrm>
              <a:prstGeom prst="rect">
                <a:avLst/>
              </a:prstGeom>
              <a:blipFill>
                <a:blip r:embed="rId3"/>
                <a:stretch>
                  <a:fillRect l="-485" t="-1215" b="-12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847641" y="1955800"/>
                <a:ext cx="2519151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641" y="1955800"/>
                <a:ext cx="2519151" cy="605807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78917" y="3120520"/>
                <a:ext cx="3054619" cy="838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𝑒𝑟𝑟𝑜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917" y="3120520"/>
                <a:ext cx="3054619" cy="838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5232585" y="4597847"/>
                <a:ext cx="1661224" cy="456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𝑒𝑟𝑟𝑜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85" y="4597847"/>
                <a:ext cx="1661224" cy="456343"/>
              </a:xfrm>
              <a:prstGeom prst="rect">
                <a:avLst/>
              </a:prstGeom>
              <a:blipFill>
                <a:blip r:embed="rId6"/>
                <a:stretch>
                  <a:fillRect l="-733" t="-1333" r="-293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86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6" y="1352444"/>
            <a:ext cx="2988319" cy="304971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9" y="1334347"/>
            <a:ext cx="2991758" cy="30532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05" y="1322372"/>
            <a:ext cx="3003493" cy="306520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17" y="1359223"/>
            <a:ext cx="2967383" cy="3028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62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6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2" name="Retângulo 1"/>
          <p:cNvSpPr/>
          <p:nvPr/>
        </p:nvSpPr>
        <p:spPr>
          <a:xfrm>
            <a:off x="439317" y="913769"/>
            <a:ext cx="11313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(1+S);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Caso fosse mantida a mesma variação de 0 à 8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não seria possível observar a região limiar onde a razão de potências deixa de ser linear. Por isso, agora é aplicada uma deformação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69" y="2308228"/>
            <a:ext cx="4427026" cy="443149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29" y="2446617"/>
            <a:ext cx="4294555" cy="42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6" y="2269117"/>
            <a:ext cx="4516017" cy="45205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4" y="2269117"/>
            <a:ext cx="4516017" cy="4520578"/>
          </a:xfrm>
          <a:prstGeom prst="rect">
            <a:avLst/>
          </a:prstGeom>
        </p:spPr>
      </p:pic>
      <p:sp>
        <p:nvSpPr>
          <p:cNvPr id="11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6</a:t>
            </a:r>
            <a:r>
              <a:rPr lang="pt-BR" dirty="0" smtClean="0"/>
              <a:t>º Etapa – </a:t>
            </a:r>
            <a:r>
              <a:rPr lang="pt-BR" dirty="0"/>
              <a:t>Deformação apenas em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Novamente o comprimento dos lasers é alterado para tentar obter a melhor relação de angulação e linearidade;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um laser é fixo (em azul) e o outro é variado;</a:t>
                </a:r>
              </a:p>
              <a:p>
                <a:pPr marL="29845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Conforme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entre os lasers aumenta tem-se a presença de lóbulos secundários, tirando a característica de linearidade.</a:t>
                </a:r>
                <a:endParaRPr lang="pt-BR" sz="16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  <a:blipFill>
                <a:blip r:embed="rId5"/>
                <a:stretch>
                  <a:fillRect l="-377" t="-3891" r="-3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5" y="1104670"/>
            <a:ext cx="2946310" cy="300684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25" y="1104670"/>
            <a:ext cx="2946310" cy="30068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16" y="1104670"/>
            <a:ext cx="2946310" cy="30068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07" y="1107057"/>
            <a:ext cx="2943971" cy="3004457"/>
          </a:xfrm>
          <a:prstGeom prst="rect">
            <a:avLst/>
          </a:prstGeom>
        </p:spPr>
      </p:pic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6</a:t>
            </a:r>
            <a:r>
              <a:rPr lang="pt-BR" dirty="0" smtClean="0"/>
              <a:t>º Etapa – </a:t>
            </a:r>
            <a:r>
              <a:rPr lang="pt-BR" dirty="0"/>
              <a:t>Deformação apenas em x.</a:t>
            </a:r>
          </a:p>
        </p:txBody>
      </p:sp>
    </p:spTree>
    <p:extLst>
      <p:ext uri="{BB962C8B-B14F-4D97-AF65-F5344CB8AC3E}">
        <p14:creationId xmlns:p14="http://schemas.microsoft.com/office/powerpoint/2010/main" val="4611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 smtClean="0">
                <a:solidFill>
                  <a:srgbClr val="FF0000"/>
                </a:solidFill>
              </a:rPr>
              <a:t>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Correção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cálculo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387801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2,06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387801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2,06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06" y="1032101"/>
            <a:ext cx="4128679" cy="418011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4" y="1032102"/>
            <a:ext cx="4308536" cy="431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3" y="2137352"/>
            <a:ext cx="4481115" cy="44856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43" y="2286000"/>
            <a:ext cx="4376699" cy="437669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que a mesma variação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é realizada. O dispositivo consegue suportar mais deformação nessa situação de simulação.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69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Introdução.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4148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Diversos estudos que apontam o uso de circuitos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fotônicos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para sensoriamento. Desde anéis ressonantes [1],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MMI’s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[2] e grade de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em fibra ótica [3];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Para esse trabalho é estudada a grade de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integrada, feita na plataforma SOI, para aplicações voltadas a sensoriamento de deformação (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Strain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),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sem a utilização de OSA (</a:t>
                </a: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Optical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Spectrum </a:t>
                </a: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Analyzer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). O foco é conseguir o sensoriamento apenas com análise de potências;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Strain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(em português,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deformação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 é uma grandeza física que mede o quanto houve de variação no comprimento, deformação relativa, dada uma força/tensão mecânica;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É uma grandeza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adimensional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dada normalmente em m/m, muitas vezes sendo expressas por uma porcentagem, ou de forma decimal;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Matematicamente pode ser expresso por: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Δ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𝐿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b="0" dirty="0" smtClean="0">
                  <a:latin typeface="Verdana"/>
                  <a:ea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Onde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a deformação (conhecido aqui como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deformação de engenharia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),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o comprimento dada deformação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aplicada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o comprimento quando livre de tensão;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Expressando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em função 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temos: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𝐿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(1+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)</m:t>
                      </m:r>
                    </m:oMath>
                  </m:oMathPara>
                </a14:m>
                <a:endParaRPr lang="pt-BR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4148764"/>
              </a:xfrm>
              <a:prstGeom prst="rect">
                <a:avLst/>
              </a:prstGeom>
              <a:blipFill>
                <a:blip r:embed="rId3"/>
                <a:stretch>
                  <a:fillRect l="-1211" r="-1156" b="-1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1906274"/>
            <a:ext cx="4711959" cy="471671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95" y="1903444"/>
            <a:ext cx="4852062" cy="485696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do laser também foi variado (linhas vermelhas) com a mesma quantidade de passos, fixando o outro laser(linha azul);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Como nenhum lóbulo secundário é englobado em toda a faixa varrida, a razão de potências é basicamente linear para qualquer comprimento de laser;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260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0" y="1119043"/>
            <a:ext cx="2944589" cy="3005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19" y="1119043"/>
            <a:ext cx="2944589" cy="3005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09" y="1119043"/>
            <a:ext cx="2944588" cy="30050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98" y="1119043"/>
            <a:ext cx="2944589" cy="30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/>
                  <a:t>8</a:t>
                </a:r>
                <a:r>
                  <a:rPr lang="en-US" dirty="0" smtClean="0"/>
                  <a:t>º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pt-BR" dirty="0" smtClean="0"/>
                  <a:t> versus </a:t>
                </a:r>
                <a:r>
                  <a:rPr lang="pt-BR" dirty="0" err="1" smtClean="0"/>
                  <a:t>Strain</a:t>
                </a:r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10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blipFill>
                <a:blip r:embed="rId3"/>
                <a:stretch>
                  <a:fillRect l="-1729" t="-23214" b="-46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Para entender os comportamento apresentados, foram obtidos os índices efetivos para deformações apenas em x e apenas em y, separadamente;</a:t>
                </a:r>
              </a:p>
              <a:p>
                <a:pPr marL="355600" lvl="0" indent="-342900" algn="just">
                  <a:buSzPts val="2000"/>
                  <a:buFont typeface="+mj-lt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aplicar deformação em x, o comprimento de Bragg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Λ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𝐵𝑟𝑎𝑔𝑔</m:t>
                        </m:r>
                      </m:sub>
                    </m:sSub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é diretamente afetado, porém o índice efetivo não se altera. Esse fenômeno resulta na mudança de ressonância;</a:t>
                </a:r>
              </a:p>
              <a:p>
                <a:pPr marL="355600" lvl="0" indent="-342900" algn="just">
                  <a:buSzPts val="2000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aplicar deformação em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y,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o comprimento de Bragg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é constante, porém o índice efetivo é diretamente alterado (note que há uma relação linear).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Esse fenômeno resulta na mudança de ressonância;</a:t>
                </a: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  <a:blipFill>
                <a:blip r:embed="rId4"/>
                <a:stretch>
                  <a:fillRect l="-485" t="-3831" r="-323" b="-38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59" y="2649201"/>
            <a:ext cx="4186294" cy="41806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68" y="2652199"/>
            <a:ext cx="4183292" cy="41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Segunda parte – Grade de Bragg composta por </a:t>
            </a:r>
            <a:r>
              <a:rPr lang="pt-BR" i="1" dirty="0" err="1" smtClean="0"/>
              <a:t>phase</a:t>
            </a:r>
            <a:r>
              <a:rPr lang="pt-BR" i="1" dirty="0" smtClean="0"/>
              <a:t> </a:t>
            </a:r>
            <a:r>
              <a:rPr lang="pt-BR" i="1" dirty="0" err="1" smtClean="0"/>
              <a:t>shifters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7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1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en-US" dirty="0" err="1" smtClean="0"/>
              <a:t>Configurações</a:t>
            </a:r>
            <a:r>
              <a:rPr lang="en-US" dirty="0" smtClean="0"/>
              <a:t> </a:t>
            </a:r>
            <a:r>
              <a:rPr lang="en-US" dirty="0" err="1" smtClean="0"/>
              <a:t>possíveis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977" y="1333483"/>
            <a:ext cx="3125254" cy="1500122"/>
          </a:xfrm>
          <a:prstGeom prst="rect">
            <a:avLst/>
          </a:prstGeom>
        </p:spPr>
      </p:pic>
      <p:cxnSp>
        <p:nvCxnSpPr>
          <p:cNvPr id="44" name="Conector reto 43"/>
          <p:cNvCxnSpPr/>
          <p:nvPr/>
        </p:nvCxnSpPr>
        <p:spPr>
          <a:xfrm>
            <a:off x="7388462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7832691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8260709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8704938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7388462" y="194023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8233088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0" name="Conector de Seta Reta 49"/>
          <p:cNvCxnSpPr/>
          <p:nvPr/>
        </p:nvCxnSpPr>
        <p:spPr>
          <a:xfrm>
            <a:off x="7388462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7832691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8260709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>
            <a:off x="6944233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6989177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7844490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6" name="Conector reto 55"/>
          <p:cNvCxnSpPr/>
          <p:nvPr/>
        </p:nvCxnSpPr>
        <p:spPr>
          <a:xfrm>
            <a:off x="8706105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>
            <a:off x="8706105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/>
          <p:cNvSpPr txBox="1"/>
          <p:nvPr/>
        </p:nvSpPr>
        <p:spPr>
          <a:xfrm>
            <a:off x="8688835" y="194023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/>
              <p:cNvSpPr txBox="1"/>
              <p:nvPr/>
            </p:nvSpPr>
            <p:spPr>
              <a:xfrm>
                <a:off x="6736868" y="1266251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CaixaDe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68" y="1266251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de Seta Reta 60"/>
          <p:cNvCxnSpPr/>
          <p:nvPr/>
        </p:nvCxnSpPr>
        <p:spPr>
          <a:xfrm flipH="1" flipV="1">
            <a:off x="6533056" y="2310455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/>
          <p:nvPr/>
        </p:nvCxnSpPr>
        <p:spPr>
          <a:xfrm flipV="1">
            <a:off x="6533056" y="2773914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/>
              <p:cNvSpPr txBox="1"/>
              <p:nvPr/>
            </p:nvSpPr>
            <p:spPr>
              <a:xfrm>
                <a:off x="6657957" y="251424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CaixaDeTexto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57" y="2514248"/>
                <a:ext cx="868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/>
              <p:cNvSpPr txBox="1"/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CaixaDeTexto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/>
              <p:cNvSpPr txBox="1"/>
              <p:nvPr/>
            </p:nvSpPr>
            <p:spPr>
              <a:xfrm>
                <a:off x="6263394" y="210315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CaixaDeTexto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394" y="2103153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62728"/>
              </p:ext>
            </p:extLst>
          </p:nvPr>
        </p:nvGraphicFramePr>
        <p:xfrm>
          <a:off x="6455123" y="2951261"/>
          <a:ext cx="3199364" cy="3038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82">
                  <a:extLst>
                    <a:ext uri="{9D8B030D-6E8A-4147-A177-3AD203B41FA5}">
                      <a16:colId xmlns:a16="http://schemas.microsoft.com/office/drawing/2014/main" val="2971356973"/>
                    </a:ext>
                  </a:extLst>
                </a:gridCol>
                <a:gridCol w="1599682">
                  <a:extLst>
                    <a:ext uri="{9D8B030D-6E8A-4147-A177-3AD203B41FA5}">
                      <a16:colId xmlns:a16="http://schemas.microsoft.com/office/drawing/2014/main" val="1004210614"/>
                    </a:ext>
                  </a:extLst>
                </a:gridCol>
              </a:tblGrid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Parâmetro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85335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B1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33479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150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105324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16583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PS1 e PS2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27209"/>
                  </a:ext>
                </a:extLst>
              </a:tr>
            </a:tbl>
          </a:graphicData>
        </a:graphic>
      </p:graphicFrame>
      <p:pic>
        <p:nvPicPr>
          <p:cNvPr id="43" name="Imagem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496" y="1407730"/>
            <a:ext cx="2104062" cy="1486300"/>
          </a:xfrm>
          <a:prstGeom prst="rect">
            <a:avLst/>
          </a:prstGeom>
        </p:spPr>
      </p:pic>
      <p:cxnSp>
        <p:nvCxnSpPr>
          <p:cNvPr id="69" name="Conector reto 68"/>
          <p:cNvCxnSpPr/>
          <p:nvPr/>
        </p:nvCxnSpPr>
        <p:spPr>
          <a:xfrm>
            <a:off x="4194213" y="159435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4638442" y="159435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194213" y="200746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73" name="Conector de Seta Reta 72"/>
          <p:cNvCxnSpPr/>
          <p:nvPr/>
        </p:nvCxnSpPr>
        <p:spPr>
          <a:xfrm>
            <a:off x="4194213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4638442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3749984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/>
          <p:cNvSpPr txBox="1"/>
          <p:nvPr/>
        </p:nvSpPr>
        <p:spPr>
          <a:xfrm>
            <a:off x="3794928" y="200746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/>
              <p:cNvSpPr txBox="1"/>
              <p:nvPr/>
            </p:nvSpPr>
            <p:spPr>
              <a:xfrm>
                <a:off x="3542619" y="133348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619" y="1333483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ector de Seta Reta 77"/>
          <p:cNvCxnSpPr/>
          <p:nvPr/>
        </p:nvCxnSpPr>
        <p:spPr>
          <a:xfrm flipH="1" flipV="1">
            <a:off x="3409506" y="2376533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/>
          <p:nvPr/>
        </p:nvCxnSpPr>
        <p:spPr>
          <a:xfrm flipV="1">
            <a:off x="3409506" y="2839992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ixaDeTexto 79"/>
              <p:cNvSpPr txBox="1"/>
              <p:nvPr/>
            </p:nvSpPr>
            <p:spPr>
              <a:xfrm>
                <a:off x="3485405" y="257197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CaixaDeTexto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05" y="2571973"/>
                <a:ext cx="86846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3139844" y="216923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44" y="2169231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aixaDeTexto 81"/>
          <p:cNvSpPr txBox="1"/>
          <p:nvPr/>
        </p:nvSpPr>
        <p:spPr>
          <a:xfrm>
            <a:off x="4644555" y="200746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83" name="Tabela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00123"/>
              </p:ext>
            </p:extLst>
          </p:nvPr>
        </p:nvGraphicFramePr>
        <p:xfrm>
          <a:off x="2778701" y="2973185"/>
          <a:ext cx="3199364" cy="2306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82">
                  <a:extLst>
                    <a:ext uri="{9D8B030D-6E8A-4147-A177-3AD203B41FA5}">
                      <a16:colId xmlns:a16="http://schemas.microsoft.com/office/drawing/2014/main" val="2971356973"/>
                    </a:ext>
                  </a:extLst>
                </a:gridCol>
                <a:gridCol w="1599682">
                  <a:extLst>
                    <a:ext uri="{9D8B030D-6E8A-4147-A177-3AD203B41FA5}">
                      <a16:colId xmlns:a16="http://schemas.microsoft.com/office/drawing/2014/main" val="1004210614"/>
                    </a:ext>
                  </a:extLst>
                </a:gridCol>
              </a:tblGrid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Parâmetro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85335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B1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33479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105324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PS1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2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6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2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um </a:t>
            </a:r>
            <a:r>
              <a:rPr lang="en-US" i="1" dirty="0" smtClean="0"/>
              <a:t>phase shifter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2" y="1765495"/>
            <a:ext cx="3867469" cy="38779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72" y="1869542"/>
            <a:ext cx="3775129" cy="37738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81" y="1765495"/>
            <a:ext cx="3873992" cy="38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6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um </a:t>
            </a:r>
            <a:r>
              <a:rPr lang="en-US" i="1" dirty="0" smtClean="0"/>
              <a:t>phase shifter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71" y="1045029"/>
            <a:ext cx="3323751" cy="3392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887213"/>
                  </p:ext>
                </p:extLst>
              </p:nvPr>
            </p:nvGraphicFramePr>
            <p:xfrm>
              <a:off x="1343972" y="4699245"/>
              <a:ext cx="8640148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0,09%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0,503 %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0,11%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0,08 %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0,55 %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28,07/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73,34/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53,84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887213"/>
                  </p:ext>
                </p:extLst>
              </p:nvPr>
            </p:nvGraphicFramePr>
            <p:xfrm>
              <a:off x="1343972" y="4699245"/>
              <a:ext cx="8640148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4426" t="-6557" r="-19606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4694" t="-6557" r="-103401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4694" t="-6557" r="-3401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0,09%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0,503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0,11%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0,55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28,07/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73,34/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53,84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9" y="1035986"/>
            <a:ext cx="3332612" cy="34010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3" y="1035985"/>
            <a:ext cx="3348960" cy="34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Correção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cálculo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92" y="915732"/>
            <a:ext cx="3582955" cy="3655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96" y="915732"/>
            <a:ext cx="3764551" cy="37683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8129900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1,68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8129900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1,68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0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i="1" dirty="0" smtClean="0"/>
              <a:t>phase shifters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2" y="1436914"/>
            <a:ext cx="4007204" cy="40153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6" y="1436914"/>
            <a:ext cx="3974841" cy="39788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69" y="1582883"/>
            <a:ext cx="3832891" cy="383289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39317" y="5771101"/>
            <a:ext cx="923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Laser azul em 1546,29 </a:t>
            </a:r>
            <a:r>
              <a:rPr lang="pt-BR" dirty="0" err="1" smtClean="0"/>
              <a:t>nm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98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Grade de Bragg com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i="1" dirty="0" smtClean="0"/>
              <a:t>phase shifters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89" y="1040463"/>
            <a:ext cx="5300776" cy="5413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47892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203,65/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47892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203,65/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062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Primeira parte – Grade de Bragg </a:t>
            </a:r>
            <a:r>
              <a:rPr lang="pt-BR" dirty="0" smtClean="0"/>
              <a:t>simples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7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Correção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cálculo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183699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5,05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183699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5,05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38" y="915732"/>
            <a:ext cx="4289641" cy="43763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97" y="915732"/>
            <a:ext cx="4482165" cy="44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>
                <a:solidFill>
                  <a:srgbClr val="FF0000"/>
                </a:solidFill>
              </a:rPr>
              <a:t>5º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Variando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apenas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r>
              <a:rPr lang="en-US" dirty="0" smtClean="0">
                <a:solidFill>
                  <a:srgbClr val="FF0000"/>
                </a:solidFill>
              </a:rPr>
              <a:t> y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69" y="857925"/>
            <a:ext cx="5578928" cy="55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º </a:t>
            </a:r>
            <a:r>
              <a:rPr lang="en-US" dirty="0" err="1" smtClean="0">
                <a:solidFill>
                  <a:srgbClr val="FF0000"/>
                </a:solidFill>
              </a:rPr>
              <a:t>Etapa</a:t>
            </a:r>
            <a:r>
              <a:rPr lang="en-US" dirty="0" smtClean="0">
                <a:solidFill>
                  <a:srgbClr val="FF0000"/>
                </a:solidFill>
              </a:rPr>
              <a:t> – </a:t>
            </a:r>
            <a:r>
              <a:rPr lang="en-US" dirty="0" err="1" smtClean="0">
                <a:solidFill>
                  <a:srgbClr val="FF0000"/>
                </a:solidFill>
              </a:rPr>
              <a:t>Razão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potências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considerando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variações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apenas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r>
              <a:rPr lang="en-US" dirty="0" smtClean="0">
                <a:solidFill>
                  <a:srgbClr val="FF0000"/>
                </a:solidFill>
              </a:rPr>
              <a:t> y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26" y="1104671"/>
            <a:ext cx="4181563" cy="418578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88" y="1104670"/>
            <a:ext cx="3984005" cy="4064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101875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1,49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101875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1,49 </a:t>
                          </a:r>
                          <a:r>
                            <a:rPr lang="pt-BR" dirty="0" smtClean="0"/>
                            <a:t>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21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Terceira parte – Uso de Si</a:t>
            </a:r>
            <a:r>
              <a:rPr lang="pt-BR" baseline="-25000" dirty="0" smtClean="0"/>
              <a:t>3</a:t>
            </a:r>
            <a:r>
              <a:rPr lang="pt-BR" dirty="0" smtClean="0"/>
              <a:t>N</a:t>
            </a:r>
            <a:r>
              <a:rPr lang="pt-BR" baseline="-25000" dirty="0" smtClean="0"/>
              <a:t>4</a:t>
            </a:r>
            <a:r>
              <a:rPr lang="pt-BR" dirty="0" smtClean="0"/>
              <a:t> (</a:t>
            </a:r>
            <a:r>
              <a:rPr lang="pt-BR" dirty="0" err="1" smtClean="0"/>
              <a:t>Nitreto</a:t>
            </a:r>
            <a:r>
              <a:rPr lang="pt-BR" dirty="0" smtClean="0"/>
              <a:t> de Silício)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/>
                  <a:t>1</a:t>
                </a:r>
                <a:r>
                  <a:rPr lang="en-US" dirty="0" smtClean="0"/>
                  <a:t>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– </a:t>
                </a:r>
                <a:r>
                  <a:rPr lang="en-US" dirty="0" err="1" smtClean="0"/>
                  <a:t>Determinar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 para Si</a:t>
                </a:r>
                <a:r>
                  <a:rPr lang="pt-BR" baseline="-25000" dirty="0" smtClean="0"/>
                  <a:t>3</a:t>
                </a:r>
                <a:r>
                  <a:rPr lang="pt-BR" dirty="0" smtClean="0"/>
                  <a:t>N</a:t>
                </a:r>
                <a:r>
                  <a:rPr lang="pt-BR" baseline="-25000" dirty="0" smtClean="0"/>
                  <a:t>4</a:t>
                </a:r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2202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Considerando o núcleo de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Si 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observou-se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𝑏𝑟𝑎𝑔𝑔</m:t>
                        </m:r>
                      </m:sub>
                    </m:sSub>
                  </m:oMath>
                </a14:m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= 315,64 nm. Como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utilizado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150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períodos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nas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simulações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então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o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total do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dispositivo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igual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 47,35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μm</m:t>
                    </m:r>
                  </m:oMath>
                </a14:m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Ao considerar </a:t>
                </a:r>
                <a:r>
                  <a:rPr lang="pt-BR" sz="1600" dirty="0">
                    <a:latin typeface="Verdana"/>
                    <a:ea typeface="Verdana"/>
                    <a:cs typeface="Verdana"/>
                    <a:sym typeface="Verdana"/>
                  </a:rPr>
                  <a:t>o núcleo de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Si</a:t>
                </a:r>
                <a:r>
                  <a:rPr lang="pt-BR" sz="1600" b="1" baseline="-25000" dirty="0" smtClean="0">
                    <a:latin typeface="Verdana"/>
                    <a:ea typeface="Verdana"/>
                    <a:cs typeface="Verdana"/>
                    <a:sym typeface="Verdana"/>
                  </a:rPr>
                  <a:t>3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N4 </a:t>
                </a:r>
                <a:r>
                  <a:rPr lang="pt-BR" sz="1600" dirty="0">
                    <a:latin typeface="Verdana"/>
                    <a:ea typeface="Verdana"/>
                    <a:cs typeface="Verdana"/>
                    <a:sym typeface="Verdana"/>
                  </a:rPr>
                  <a:t>(modelo 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“</a:t>
                </a:r>
                <a:r>
                  <a:rPr lang="pt-BR" sz="1600" i="1" dirty="0" smtClean="0">
                    <a:latin typeface="Verdana"/>
                    <a:ea typeface="Verdana"/>
                    <a:cs typeface="Verdana"/>
                    <a:sym typeface="Verdana"/>
                  </a:rPr>
                  <a:t>Si3N4 </a:t>
                </a:r>
                <a:r>
                  <a:rPr lang="pt-BR" sz="1600" i="1" dirty="0">
                    <a:latin typeface="Verdana"/>
                    <a:ea typeface="Verdana"/>
                    <a:cs typeface="Verdana"/>
                    <a:sym typeface="Verdana"/>
                  </a:rPr>
                  <a:t>(</a:t>
                </a:r>
                <a:r>
                  <a:rPr lang="pt-BR" sz="1600" i="1" dirty="0" err="1">
                    <a:latin typeface="Verdana"/>
                    <a:ea typeface="Verdana"/>
                    <a:cs typeface="Verdana"/>
                    <a:sym typeface="Verdana"/>
                  </a:rPr>
                  <a:t>Silicon</a:t>
                </a:r>
                <a:r>
                  <a:rPr lang="pt-BR" sz="1600" i="1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1600" i="1" dirty="0" err="1">
                    <a:latin typeface="Verdana"/>
                    <a:ea typeface="Verdana"/>
                    <a:cs typeface="Verdana"/>
                    <a:sym typeface="Verdana"/>
                  </a:rPr>
                  <a:t>Nitride</a:t>
                </a:r>
                <a:r>
                  <a:rPr lang="pt-BR" sz="1600" i="1" dirty="0">
                    <a:latin typeface="Verdana"/>
                    <a:ea typeface="Verdana"/>
                    <a:cs typeface="Verdana"/>
                    <a:sym typeface="Verdana"/>
                  </a:rPr>
                  <a:t>) </a:t>
                </a:r>
                <a:r>
                  <a:rPr lang="pt-BR" sz="1600" i="1" dirty="0" smtClean="0">
                    <a:latin typeface="Verdana"/>
                    <a:ea typeface="Verdana"/>
                    <a:cs typeface="Verdana"/>
                    <a:sym typeface="Verdana"/>
                  </a:rPr>
                  <a:t>– Luke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” no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Lumerical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1600" dirty="0">
                    <a:latin typeface="Verdana"/>
                    <a:ea typeface="Verdana"/>
                    <a:cs typeface="Verdana"/>
                    <a:sym typeface="Verdana"/>
                  </a:rPr>
                  <a:t>tem-se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𝑏𝑟𝑎𝑔𝑔</m:t>
                        </m:r>
                      </m:sub>
                    </m:sSub>
                  </m:oMath>
                </a14:m>
                <a:r>
                  <a:rPr lang="en-US" sz="1600" b="1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523,05 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nm.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Agora,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utilizando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275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períodos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nas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simulações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(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isso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para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manter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os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picos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refletância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/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transmissão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semelhante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ao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que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foi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visto</a:t>
                </a:r>
                <a:r>
                  <a:rPr lang="en-US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para Si)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então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o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comprimento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total do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dispositivo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igual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a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143,84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μm</m:t>
                    </m:r>
                  </m:oMath>
                </a14:m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Vale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ressaltar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que as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demais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dimensões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mantiveram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-se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inalteradas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Tendo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conhecimento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disso, agora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serão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repetidas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etapas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6 e 7.</a:t>
                </a: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2202141"/>
              </a:xfrm>
              <a:prstGeom prst="rect">
                <a:avLst/>
              </a:prstGeom>
              <a:blipFill>
                <a:blip r:embed="rId4"/>
                <a:stretch>
                  <a:fillRect l="-1211" r="-1156" b="-6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821" y="3125755"/>
            <a:ext cx="2365911" cy="3497238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>
            <a:off x="4870826" y="3615252"/>
            <a:ext cx="17148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5366232" y="3252812"/>
                <a:ext cx="785090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232" y="3252812"/>
                <a:ext cx="785090" cy="328103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de Seta Reta 17"/>
          <p:cNvCxnSpPr/>
          <p:nvPr/>
        </p:nvCxnSpPr>
        <p:spPr>
          <a:xfrm>
            <a:off x="4870826" y="5800783"/>
            <a:ext cx="8618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4909203" y="5800599"/>
                <a:ext cx="785090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203" y="5800599"/>
                <a:ext cx="785090" cy="437556"/>
              </a:xfrm>
              <a:prstGeom prst="rect">
                <a:avLst/>
              </a:prstGeom>
              <a:blipFill>
                <a:blip r:embed="rId7"/>
                <a:stretch>
                  <a:fillRect t="-81690" r="-72093" b="-1450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/>
          <p:cNvCxnSpPr/>
          <p:nvPr/>
        </p:nvCxnSpPr>
        <p:spPr>
          <a:xfrm flipV="1">
            <a:off x="5733566" y="4852366"/>
            <a:ext cx="406210" cy="1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5431839" y="4049096"/>
                <a:ext cx="785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39" y="4049096"/>
                <a:ext cx="785090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5898705" y="4617118"/>
                <a:ext cx="785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05" y="4617118"/>
                <a:ext cx="78509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/>
          <p:cNvCxnSpPr/>
          <p:nvPr/>
        </p:nvCxnSpPr>
        <p:spPr>
          <a:xfrm flipH="1" flipV="1">
            <a:off x="5732671" y="4388907"/>
            <a:ext cx="0" cy="4634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2 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3" y="1669308"/>
            <a:ext cx="5173265" cy="51784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98" y="1838130"/>
            <a:ext cx="5019869" cy="5019869"/>
          </a:xfrm>
          <a:prstGeom prst="rect">
            <a:avLst/>
          </a:prstGeom>
        </p:spPr>
      </p:pic>
      <p:sp>
        <p:nvSpPr>
          <p:cNvPr id="21" name="Google Shape;65;p3"/>
          <p:cNvSpPr txBox="1"/>
          <p:nvPr/>
        </p:nvSpPr>
        <p:spPr>
          <a:xfrm>
            <a:off x="439318" y="783850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Variou-se o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de 0 até 8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 Note que é um resultado muito semelhante ao visto anteriormente (no outro caso, ainda foi possível aplicar até 16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4268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2 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89" y="1807803"/>
            <a:ext cx="4641301" cy="46459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90" y="1807803"/>
            <a:ext cx="4641301" cy="4645989"/>
          </a:xfrm>
          <a:prstGeom prst="rect">
            <a:avLst/>
          </a:prstGeom>
        </p:spPr>
      </p:pic>
      <p:sp>
        <p:nvSpPr>
          <p:cNvPr id="8" name="Google Shape;65;p3"/>
          <p:cNvSpPr txBox="1"/>
          <p:nvPr/>
        </p:nvSpPr>
        <p:spPr>
          <a:xfrm>
            <a:off x="439318" y="783850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Como aqui é feita a aplicação de deformação até 8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(metade de 16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), tem-se assim o dobro de sensibilidade.</a:t>
            </a:r>
          </a:p>
        </p:txBody>
      </p:sp>
    </p:spTree>
    <p:extLst>
      <p:ext uri="{BB962C8B-B14F-4D97-AF65-F5344CB8AC3E}">
        <p14:creationId xmlns:p14="http://schemas.microsoft.com/office/powerpoint/2010/main" val="20900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2</a:t>
            </a:r>
            <a:r>
              <a:rPr lang="en-US" dirty="0" smtClean="0"/>
              <a:t>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5" y="1036497"/>
            <a:ext cx="5204318" cy="5311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571468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134,30/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571468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134,30/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86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3°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y.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0" y="1778000"/>
            <a:ext cx="4922628" cy="49276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40" y="1971040"/>
            <a:ext cx="4734560" cy="4734560"/>
          </a:xfrm>
          <a:prstGeom prst="rect">
            <a:avLst/>
          </a:prstGeom>
        </p:spPr>
      </p:pic>
      <p:sp>
        <p:nvSpPr>
          <p:cNvPr id="8" name="Google Shape;65;p3"/>
          <p:cNvSpPr txBox="1"/>
          <p:nvPr/>
        </p:nvSpPr>
        <p:spPr>
          <a:xfrm>
            <a:off x="439318" y="783850"/>
            <a:ext cx="11069100" cy="9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Fato interessante: Ao deformar em y de 0 à 16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, basicamente não há mudança no comprimento de ressonância. Para conseguir enxergar a mudança na ressonância foi necessário aplicar valores maiores de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(0 até 200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085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y.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" y="1807803"/>
            <a:ext cx="4839779" cy="48446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39" y="1807802"/>
            <a:ext cx="4842701" cy="4847593"/>
          </a:xfrm>
          <a:prstGeom prst="rect">
            <a:avLst/>
          </a:prstGeom>
        </p:spPr>
      </p:pic>
      <p:sp>
        <p:nvSpPr>
          <p:cNvPr id="11" name="Google Shape;65;p3"/>
          <p:cNvSpPr txBox="1"/>
          <p:nvPr/>
        </p:nvSpPr>
        <p:spPr>
          <a:xfrm>
            <a:off x="439318" y="783850"/>
            <a:ext cx="110691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Como a escala do eixo x cresceu bastante, então a sensibilidade cai drasticamente.</a:t>
            </a:r>
          </a:p>
        </p:txBody>
      </p:sp>
      <p:sp>
        <p:nvSpPr>
          <p:cNvPr id="12" name="Google Shape;65;p3"/>
          <p:cNvSpPr txBox="1"/>
          <p:nvPr/>
        </p:nvSpPr>
        <p:spPr>
          <a:xfrm>
            <a:off x="439318" y="773810"/>
            <a:ext cx="110691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Como a escala do eixo x cresceu bastante, então a sensibilidade cai drasticamente.</a:t>
            </a:r>
          </a:p>
        </p:txBody>
      </p:sp>
    </p:spTree>
    <p:extLst>
      <p:ext uri="{BB962C8B-B14F-4D97-AF65-F5344CB8AC3E}">
        <p14:creationId xmlns:p14="http://schemas.microsoft.com/office/powerpoint/2010/main" val="30599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- </a:t>
                </a:r>
                <a:r>
                  <a:rPr lang="en-US" dirty="0"/>
                  <a:t>Determinar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Grade de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SOI (Core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Si e Background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SiO</a:t>
                </a:r>
                <a:r>
                  <a:rPr lang="en-US" sz="1600" baseline="-25000" dirty="0" smtClean="0">
                    <a:latin typeface="Verdana"/>
                    <a:ea typeface="Verdana"/>
                    <a:cs typeface="Verdana"/>
                    <a:sym typeface="Verdana"/>
                  </a:rPr>
                  <a:t>2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);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Espessura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de 220 nm;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Largura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de 500 nm com um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𝛿</m:t>
                    </m:r>
                  </m:oMath>
                </a14:m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=20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comprimento de onda de ressonância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pt-BR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1530 </a:t>
                </a:r>
                <a:r>
                  <a:rPr lang="pt-BR" sz="1600" dirty="0" err="1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foi achado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315,64 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blipFill>
                <a:blip r:embed="rId4"/>
                <a:stretch>
                  <a:fillRect l="-1211" b="-9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447" y="2091272"/>
            <a:ext cx="2371659" cy="4531721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3361010" y="3519606"/>
            <a:ext cx="8923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344051" y="319150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051" y="3191503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/>
          <p:cNvCxnSpPr/>
          <p:nvPr/>
        </p:nvCxnSpPr>
        <p:spPr>
          <a:xfrm>
            <a:off x="3361010" y="5178632"/>
            <a:ext cx="4528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185214" y="5178632"/>
                <a:ext cx="868469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214" y="5178632"/>
                <a:ext cx="868469" cy="437556"/>
              </a:xfrm>
              <a:prstGeom prst="rect">
                <a:avLst/>
              </a:prstGeom>
              <a:blipFill>
                <a:blip r:embed="rId7"/>
                <a:stretch>
                  <a:fillRect t="-81690" r="-57746" b="-1450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/>
          <p:cNvCxnSpPr/>
          <p:nvPr/>
        </p:nvCxnSpPr>
        <p:spPr>
          <a:xfrm flipH="1" flipV="1">
            <a:off x="3804052" y="3884104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V="1">
            <a:off x="3804052" y="4347563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84934" y="358449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934" y="3584495"/>
                <a:ext cx="8684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3928953" y="4087897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953" y="4087897"/>
                <a:ext cx="86846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548971" y="3191503"/>
                <a:ext cx="5451665" cy="106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ragg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=2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Λ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𝑏𝑟𝑎𝑔𝑔</m:t>
                          </m:r>
                        </m:sub>
                      </m:sSub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×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𝑛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pt-BR" sz="1600" b="0" i="1" dirty="0" smtClean="0">
                  <a:latin typeface="Cambria Math" panose="02040503050406030204" pitchFamily="18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endParaRPr lang="pt-BR" sz="1600" b="0" i="1" dirty="0" smtClean="0">
                  <a:latin typeface="Cambria Math" panose="02040503050406030204" pitchFamily="18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𝑛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𝑒𝑓𝑓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𝑙𝑜𝑤𝑒𝑟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𝑔𝑟𝑒𝑎𝑡𝑒𝑟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71" y="3191503"/>
                <a:ext cx="5451665" cy="1060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7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y.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271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0,39%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3,62/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271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0,39%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3,62/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2" y="954344"/>
            <a:ext cx="5554527" cy="56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°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err="1" smtClean="0"/>
              <a:t>n</a:t>
            </a:r>
            <a:r>
              <a:rPr lang="pt-BR" baseline="-25000" dirty="0" err="1" smtClean="0"/>
              <a:t>eff</a:t>
            </a:r>
            <a:r>
              <a:rPr lang="pt-BR" dirty="0" smtClean="0"/>
              <a:t> </a:t>
            </a:r>
            <a:r>
              <a:rPr lang="pt-BR" dirty="0" err="1" smtClean="0"/>
              <a:t>vs</a:t>
            </a:r>
            <a:r>
              <a:rPr lang="pt-BR" dirty="0" smtClean="0"/>
              <a:t> </a:t>
            </a:r>
            <a:r>
              <a:rPr lang="pt-BR" dirty="0" err="1" smtClean="0"/>
              <a:t>strain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33" y="1839807"/>
            <a:ext cx="4620207" cy="46139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6" y="1838959"/>
            <a:ext cx="4663067" cy="4614833"/>
          </a:xfrm>
          <a:prstGeom prst="rect">
            <a:avLst/>
          </a:prstGeom>
        </p:spPr>
      </p:pic>
      <p:sp>
        <p:nvSpPr>
          <p:cNvPr id="10" name="Google Shape;65;p3"/>
          <p:cNvSpPr txBox="1"/>
          <p:nvPr/>
        </p:nvSpPr>
        <p:spPr>
          <a:xfrm>
            <a:off x="439318" y="773810"/>
            <a:ext cx="11069100" cy="9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Note que a variação de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pt-BR" sz="1600" baseline="-25000" dirty="0" err="1" smtClean="0">
                <a:latin typeface="Verdana"/>
                <a:ea typeface="Verdana"/>
                <a:cs typeface="Verdana"/>
                <a:sym typeface="Verdana"/>
              </a:rPr>
              <a:t>eff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quando é aplicada deformação apenas em y é muito baixa, assim, o fenômeno ligado à variação de índice efetivo impacta menos nos resultados;</a:t>
            </a: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A contribuição será majoritariamente devido à deformações em x.</a:t>
            </a:r>
          </a:p>
        </p:txBody>
      </p:sp>
    </p:spTree>
    <p:extLst>
      <p:ext uri="{BB962C8B-B14F-4D97-AF65-F5344CB8AC3E}">
        <p14:creationId xmlns:p14="http://schemas.microsoft.com/office/powerpoint/2010/main" val="38278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Análise de potência usando o circuito de </a:t>
            </a:r>
            <a:r>
              <a:rPr lang="pt-BR" dirty="0" smtClean="0"/>
              <a:t>Moisés otimizado.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38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1° </a:t>
            </a:r>
            <a:r>
              <a:rPr lang="en-US" dirty="0" err="1" smtClean="0"/>
              <a:t>Estrutura</a:t>
            </a:r>
            <a:r>
              <a:rPr lang="en-US" dirty="0" smtClean="0"/>
              <a:t> </a:t>
            </a:r>
            <a:r>
              <a:rPr lang="en-US" dirty="0" smtClean="0"/>
              <a:t>com </a:t>
            </a:r>
            <a:r>
              <a:rPr lang="en-US" dirty="0" err="1" smtClean="0"/>
              <a:t>dimensões</a:t>
            </a:r>
            <a:r>
              <a:rPr lang="en-US" dirty="0" smtClean="0"/>
              <a:t> </a:t>
            </a:r>
            <a:r>
              <a:rPr lang="en-US" dirty="0" err="1" smtClean="0"/>
              <a:t>compatíveis</a:t>
            </a:r>
            <a:r>
              <a:rPr lang="en-US" dirty="0" smtClean="0"/>
              <a:t> com o </a:t>
            </a:r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 </a:t>
            </a:r>
            <a:r>
              <a:rPr lang="en-US" dirty="0" err="1" smtClean="0"/>
              <a:t>experimentalmente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Moisés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/>
              <p:cNvSpPr txBox="1"/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CaixaDeTexto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Tabela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51489"/>
                  </p:ext>
                </p:extLst>
              </p:nvPr>
            </p:nvGraphicFramePr>
            <p:xfrm>
              <a:off x="2537413" y="3552216"/>
              <a:ext cx="7013094" cy="2874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6547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3506547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81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Tabela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51489"/>
                  </p:ext>
                </p:extLst>
              </p:nvPr>
            </p:nvGraphicFramePr>
            <p:xfrm>
              <a:off x="2537413" y="3552216"/>
              <a:ext cx="7013094" cy="2874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6547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3506547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81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74" t="-330667" r="-100521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45853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74" t="-532000" r="-100521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8552" y="1658615"/>
            <a:ext cx="5352672" cy="1339656"/>
          </a:xfrm>
          <a:prstGeom prst="rect">
            <a:avLst/>
          </a:prstGeom>
        </p:spPr>
      </p:pic>
      <p:cxnSp>
        <p:nvCxnSpPr>
          <p:cNvPr id="57" name="Conector reto 56"/>
          <p:cNvCxnSpPr/>
          <p:nvPr/>
        </p:nvCxnSpPr>
        <p:spPr>
          <a:xfrm>
            <a:off x="4377567" y="1762750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3715978" y="1895747"/>
            <a:ext cx="6615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3833723" y="2185218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3612537" y="1840039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37" y="1840039"/>
                <a:ext cx="868469" cy="328103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Conector reto 87"/>
          <p:cNvCxnSpPr/>
          <p:nvPr/>
        </p:nvCxnSpPr>
        <p:spPr>
          <a:xfrm>
            <a:off x="5032887" y="1762750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692710" y="176144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6335907" y="176144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6975987" y="176144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7631307" y="1772106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/>
          <p:cNvSpPr txBox="1"/>
          <p:nvPr/>
        </p:nvSpPr>
        <p:spPr>
          <a:xfrm>
            <a:off x="5129920" y="217455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6448489" y="216814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5" name="CaixaDeTexto 94"/>
          <p:cNvSpPr txBox="1"/>
          <p:nvPr/>
        </p:nvSpPr>
        <p:spPr>
          <a:xfrm>
            <a:off x="7734139" y="217455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B4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6" name="CaixaDeTexto 95"/>
          <p:cNvSpPr txBox="1"/>
          <p:nvPr/>
        </p:nvSpPr>
        <p:spPr>
          <a:xfrm>
            <a:off x="4471278" y="2195677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7" name="CaixaDeTexto 96"/>
          <p:cNvSpPr txBox="1"/>
          <p:nvPr/>
        </p:nvSpPr>
        <p:spPr>
          <a:xfrm>
            <a:off x="5766722" y="2198986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8" name="CaixaDeTexto 97"/>
          <p:cNvSpPr txBox="1"/>
          <p:nvPr/>
        </p:nvSpPr>
        <p:spPr>
          <a:xfrm>
            <a:off x="7061590" y="2185218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PS3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2° Aplicar </a:t>
            </a:r>
            <a:r>
              <a:rPr lang="pt-BR" dirty="0" smtClean="0"/>
              <a:t>deformação a 300K.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33" y="898822"/>
            <a:ext cx="5149287" cy="51562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2" y="898823"/>
            <a:ext cx="5131035" cy="5136218"/>
          </a:xfrm>
          <a:prstGeom prst="rect">
            <a:avLst/>
          </a:prstGeom>
        </p:spPr>
      </p:pic>
      <p:sp>
        <p:nvSpPr>
          <p:cNvPr id="26" name="Google Shape;65;p3"/>
          <p:cNvSpPr txBox="1"/>
          <p:nvPr/>
        </p:nvSpPr>
        <p:spPr>
          <a:xfrm>
            <a:off x="439317" y="6063033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1558,1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1560,75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3001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2° Aplicar </a:t>
            </a:r>
            <a:r>
              <a:rPr lang="pt-BR" dirty="0" smtClean="0"/>
              <a:t>deformação a 300K.</a:t>
            </a:r>
            <a:endParaRPr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49" y="797221"/>
            <a:ext cx="4207552" cy="42939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773809"/>
            <a:ext cx="4458929" cy="4463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596326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1,516%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0,75%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233,12/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596326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6779" t="-6557" r="-2404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1,516%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0,75%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233,12/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8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/>
              <a:t>3</a:t>
            </a:r>
            <a:r>
              <a:rPr lang="pt-BR" dirty="0" smtClean="0"/>
              <a:t>° Aplicar </a:t>
            </a:r>
            <a:r>
              <a:rPr lang="pt-BR" dirty="0" smtClean="0"/>
              <a:t>deformação a 280K.</a:t>
            </a:r>
            <a:endParaRPr dirty="0"/>
          </a:p>
        </p:txBody>
      </p:sp>
      <p:sp>
        <p:nvSpPr>
          <p:cNvPr id="26" name="Google Shape;65;p3"/>
          <p:cNvSpPr txBox="1"/>
          <p:nvPr/>
        </p:nvSpPr>
        <p:spPr>
          <a:xfrm>
            <a:off x="439317" y="6035041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1556,75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1559,25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67" y="898823"/>
            <a:ext cx="5129308" cy="513621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1" y="898823"/>
            <a:ext cx="5131036" cy="51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3° Aplicar </a:t>
            </a:r>
            <a:r>
              <a:rPr lang="pt-BR" dirty="0" smtClean="0"/>
              <a:t>deformação a 280K.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875884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1,588%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200,98/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875884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779" t="-6557" r="-2404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1,588%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200,98/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797221"/>
            <a:ext cx="4397969" cy="440241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49" y="811420"/>
            <a:ext cx="4146591" cy="42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4° Aplicar </a:t>
            </a:r>
            <a:r>
              <a:rPr lang="pt-BR" dirty="0" smtClean="0"/>
              <a:t>deformação a 350K.</a:t>
            </a:r>
            <a:endParaRPr dirty="0"/>
          </a:p>
        </p:txBody>
      </p:sp>
      <p:sp>
        <p:nvSpPr>
          <p:cNvPr id="26" name="Google Shape;65;p3"/>
          <p:cNvSpPr txBox="1"/>
          <p:nvPr/>
        </p:nvSpPr>
        <p:spPr>
          <a:xfrm>
            <a:off x="439317" y="6035041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1556,75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1559,25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67" y="898823"/>
            <a:ext cx="5131035" cy="51362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4" y="869395"/>
            <a:ext cx="5160433" cy="51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4° Aplicar </a:t>
            </a:r>
            <a:r>
              <a:rPr lang="pt-BR" dirty="0" smtClean="0"/>
              <a:t>deformação a 350K.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639199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1,424%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223,88/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639199"/>
                  </p:ext>
                </p:extLst>
              </p:nvPr>
            </p:nvGraphicFramePr>
            <p:xfrm>
              <a:off x="3149600" y="5237242"/>
              <a:ext cx="5957343" cy="147492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424677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2532666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779" t="-6557" r="-2404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1,424%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1,04%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223,88/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79" y="771424"/>
            <a:ext cx="4364392" cy="43688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15" y="789453"/>
            <a:ext cx="4123865" cy="42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2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Variação de </a:t>
            </a:r>
            <a:r>
              <a:rPr lang="pt-BR" i="1" dirty="0" err="1" smtClean="0"/>
              <a:t>Strain</a:t>
            </a:r>
            <a:r>
              <a:rPr lang="pt-BR" dirty="0" smtClean="0"/>
              <a:t> (S).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poder simular o efeito de extensão, foi tomada por base a seguinte equação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𝑙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1+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pt-BR" sz="1600" b="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Onde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é o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 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deformações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aplicadas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dimensão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multiplicada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um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fator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(1+S);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variado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0 a 2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milistrain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11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passos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iguais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blipFill>
                <a:blip r:embed="rId3"/>
                <a:stretch>
                  <a:fillRect l="-1211" b="-103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5" y="2373712"/>
            <a:ext cx="4376058" cy="43760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24" y="2217357"/>
            <a:ext cx="4527840" cy="45324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855167" y="2218749"/>
            <a:ext cx="699797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922554" y="4400566"/>
            <a:ext cx="704531" cy="1659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9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5° Refazendo </a:t>
            </a:r>
            <a:r>
              <a:rPr lang="pt-BR" dirty="0" smtClean="0"/>
              <a:t>os cálculos para 300K.</a:t>
            </a:r>
            <a:endParaRPr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2" y="898823"/>
            <a:ext cx="5131035" cy="5136218"/>
          </a:xfrm>
          <a:prstGeom prst="rect">
            <a:avLst/>
          </a:prstGeom>
        </p:spPr>
      </p:pic>
      <p:sp>
        <p:nvSpPr>
          <p:cNvPr id="26" name="Google Shape;65;p3"/>
          <p:cNvSpPr txBox="1"/>
          <p:nvPr/>
        </p:nvSpPr>
        <p:spPr>
          <a:xfrm>
            <a:off x="439317" y="6063033"/>
            <a:ext cx="110691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Lasers centrados em 1559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1561,75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nm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67" y="926816"/>
            <a:ext cx="5129308" cy="51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5° Aplicar </a:t>
            </a:r>
            <a:r>
              <a:rPr lang="pt-BR" dirty="0" smtClean="0"/>
              <a:t>deformação a 300K.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573174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5,23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573174"/>
                  </p:ext>
                </p:extLst>
              </p:nvPr>
            </p:nvGraphicFramePr>
            <p:xfrm>
              <a:off x="1231642" y="5470507"/>
              <a:ext cx="9545216" cy="73746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487225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4057991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368731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336" t="-6557" r="-1502" b="-1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68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5,23 dB/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27" y="877078"/>
            <a:ext cx="4038939" cy="41205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24" y="877078"/>
            <a:ext cx="4236070" cy="42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Registro de topologia.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1° Circuito </a:t>
            </a:r>
            <a:r>
              <a:rPr lang="pt-BR" dirty="0" smtClean="0"/>
              <a:t>para topologia.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76" y="773810"/>
            <a:ext cx="9926748" cy="2457373"/>
          </a:xfrm>
          <a:prstGeom prst="rect">
            <a:avLst/>
          </a:prstGeom>
        </p:spPr>
      </p:pic>
      <p:sp>
        <p:nvSpPr>
          <p:cNvPr id="8" name="Google Shape;65;p3"/>
          <p:cNvSpPr txBox="1"/>
          <p:nvPr/>
        </p:nvSpPr>
        <p:spPr>
          <a:xfrm>
            <a:off x="439317" y="3231183"/>
            <a:ext cx="11069100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Substituição dos filtros e </a:t>
            </a:r>
            <a:r>
              <a:rPr lang="pt-BR" sz="1600" i="1" dirty="0" err="1" smtClean="0">
                <a:latin typeface="Verdana"/>
                <a:ea typeface="Verdana"/>
                <a:cs typeface="Verdana"/>
                <a:sym typeface="Verdana"/>
              </a:rPr>
              <a:t>splitter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por um MZI;</a:t>
            </a: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No layout, para o circuito da figura acima, foram utilizados Bragg dos slides 42/49 e 50 (Moisés com três </a:t>
            </a:r>
            <a:r>
              <a:rPr lang="pt-BR" sz="1600" i="1" dirty="0" err="1" smtClean="0">
                <a:latin typeface="Verdana"/>
                <a:ea typeface="Verdana"/>
                <a:cs typeface="Verdana"/>
                <a:sym typeface="Verdana"/>
              </a:rPr>
              <a:t>phase</a:t>
            </a:r>
            <a:r>
              <a:rPr lang="pt-BR" sz="1600" i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i="1" dirty="0" err="1" smtClean="0">
                <a:latin typeface="Verdana"/>
                <a:ea typeface="Verdana"/>
                <a:cs typeface="Verdana"/>
                <a:sym typeface="Verdana"/>
              </a:rPr>
              <a:t>shifters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otimizado apresentado na imagem da direita) e do slide 24, 27 e 30 (Circuitos meus enviados para fabricação: Um </a:t>
            </a:r>
            <a:r>
              <a:rPr lang="pt-BR" sz="1600" i="1" dirty="0" err="1" smtClean="0">
                <a:latin typeface="Verdana"/>
                <a:ea typeface="Verdana"/>
                <a:cs typeface="Verdana"/>
                <a:sym typeface="Verdana"/>
              </a:rPr>
              <a:t>phase</a:t>
            </a:r>
            <a:r>
              <a:rPr lang="pt-BR" sz="1600" i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i="1" dirty="0" err="1" smtClean="0">
                <a:latin typeface="Verdana"/>
                <a:ea typeface="Verdana"/>
                <a:cs typeface="Verdana"/>
                <a:sym typeface="Verdana"/>
              </a:rPr>
              <a:t>shifter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e dois </a:t>
            </a:r>
            <a:r>
              <a:rPr lang="pt-BR" sz="1600" i="1" dirty="0" err="1" smtClean="0">
                <a:latin typeface="Verdana"/>
                <a:ea typeface="Verdana"/>
                <a:cs typeface="Verdana"/>
                <a:sym typeface="Verdana"/>
              </a:rPr>
              <a:t>phase</a:t>
            </a:r>
            <a:r>
              <a:rPr lang="pt-BR" sz="1600" i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i="1" dirty="0" err="1" smtClean="0">
                <a:latin typeface="Verdana"/>
                <a:ea typeface="Verdana"/>
                <a:cs typeface="Verdana"/>
                <a:sym typeface="Verdana"/>
              </a:rPr>
              <a:t>shifters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apresentados na imagem da esquerda e central).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655060" y="537339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060" y="5373396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410" y="4684453"/>
            <a:ext cx="3125254" cy="1500122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4620895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065124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5493142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937371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620895" y="529120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465521" y="529120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4620895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65124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5493142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176666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221610" y="529120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076923" y="529120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5938538" y="487809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5938538" y="501473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5921268" y="529120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3969301" y="4617221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01" y="4617221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de Seta Reta 25"/>
          <p:cNvCxnSpPr/>
          <p:nvPr/>
        </p:nvCxnSpPr>
        <p:spPr>
          <a:xfrm flipH="1" flipV="1">
            <a:off x="3765489" y="5661425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3765489" y="6124884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3890390" y="586521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390" y="5865218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6655060" y="537163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060" y="5371636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3572668" y="545412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668" y="5454123"/>
                <a:ext cx="8684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m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47" y="4758700"/>
            <a:ext cx="2104062" cy="1486300"/>
          </a:xfrm>
          <a:prstGeom prst="rect">
            <a:avLst/>
          </a:prstGeom>
        </p:spPr>
      </p:pic>
      <p:cxnSp>
        <p:nvCxnSpPr>
          <p:cNvPr id="32" name="Conector reto 31"/>
          <p:cNvCxnSpPr/>
          <p:nvPr/>
        </p:nvCxnSpPr>
        <p:spPr>
          <a:xfrm>
            <a:off x="1576164" y="494532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2020393" y="494532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1576164" y="535843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5" name="Conector de Seta Reta 34"/>
          <p:cNvCxnSpPr/>
          <p:nvPr/>
        </p:nvCxnSpPr>
        <p:spPr>
          <a:xfrm>
            <a:off x="1576164" y="508196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2020393" y="508196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/>
          <p:nvPr/>
        </p:nvCxnSpPr>
        <p:spPr>
          <a:xfrm>
            <a:off x="1131935" y="508196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1176879" y="535843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924570" y="468445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70" y="4684453"/>
                <a:ext cx="868469" cy="328103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de Seta Reta 39"/>
          <p:cNvCxnSpPr/>
          <p:nvPr/>
        </p:nvCxnSpPr>
        <p:spPr>
          <a:xfrm flipH="1" flipV="1">
            <a:off x="791457" y="5727503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 flipV="1">
            <a:off x="791457" y="6190962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867356" y="592294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56" y="5922943"/>
                <a:ext cx="86846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/>
              <p:cNvSpPr txBox="1"/>
              <p:nvPr/>
            </p:nvSpPr>
            <p:spPr>
              <a:xfrm>
                <a:off x="521795" y="552020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CaixaDeTexto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5" y="5520201"/>
                <a:ext cx="86846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ixaDeTexto 43"/>
          <p:cNvSpPr txBox="1"/>
          <p:nvPr/>
        </p:nvSpPr>
        <p:spPr>
          <a:xfrm>
            <a:off x="2026506" y="535843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449" y="4848504"/>
            <a:ext cx="4499353" cy="11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2° Grades </a:t>
            </a:r>
            <a:r>
              <a:rPr lang="pt-BR" dirty="0" smtClean="0"/>
              <a:t>que foram simuladas.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771165" y="216957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65" y="216957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15" y="1480633"/>
            <a:ext cx="3125254" cy="1500122"/>
          </a:xfrm>
          <a:prstGeom prst="rect">
            <a:avLst/>
          </a:prstGeom>
        </p:spPr>
      </p:pic>
      <p:cxnSp>
        <p:nvCxnSpPr>
          <p:cNvPr id="12" name="Conector reto 11"/>
          <p:cNvCxnSpPr/>
          <p:nvPr/>
        </p:nvCxnSpPr>
        <p:spPr>
          <a:xfrm>
            <a:off x="4737000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181229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609247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053476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4737000" y="208738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581626" y="208738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737000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5181229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609247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4292771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4337715" y="208738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193028" y="208738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4" name="Conector reto 23"/>
          <p:cNvCxnSpPr/>
          <p:nvPr/>
        </p:nvCxnSpPr>
        <p:spPr>
          <a:xfrm>
            <a:off x="6054643" y="167427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6054643" y="181091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6037373" y="208738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085406" y="1413401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06" y="1413401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/>
          <p:cNvCxnSpPr/>
          <p:nvPr/>
        </p:nvCxnSpPr>
        <p:spPr>
          <a:xfrm flipH="1" flipV="1">
            <a:off x="3881594" y="2457605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3881594" y="2921064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4006495" y="266139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5" y="2661398"/>
                <a:ext cx="868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6771165" y="216781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65" y="216781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/>
              <p:cNvSpPr txBox="1"/>
              <p:nvPr/>
            </p:nvSpPr>
            <p:spPr>
              <a:xfrm>
                <a:off x="3688773" y="225030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ixaDe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773" y="2250303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ela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767625"/>
                  </p:ext>
                </p:extLst>
              </p:nvPr>
            </p:nvGraphicFramePr>
            <p:xfrm>
              <a:off x="3803661" y="3098411"/>
              <a:ext cx="3199364" cy="30384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</a:t>
                          </a:r>
                          <a:r>
                            <a:rPr lang="pt-BR" baseline="0" dirty="0" smtClean="0"/>
                            <a:t> e B3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150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5991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ela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767625"/>
                  </p:ext>
                </p:extLst>
              </p:nvPr>
            </p:nvGraphicFramePr>
            <p:xfrm>
              <a:off x="3803661" y="3098411"/>
              <a:ext cx="3199364" cy="30384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B1</a:t>
                          </a:r>
                          <a:r>
                            <a:rPr lang="pt-BR" baseline="0" dirty="0" smtClean="0"/>
                            <a:t> e B3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150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80" t="-330851" r="-10152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80" t="-426316" r="-10152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59919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4" name="Imagem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552" y="1554880"/>
            <a:ext cx="2104062" cy="1486300"/>
          </a:xfrm>
          <a:prstGeom prst="rect">
            <a:avLst/>
          </a:prstGeom>
        </p:spPr>
      </p:pic>
      <p:cxnSp>
        <p:nvCxnSpPr>
          <p:cNvPr id="35" name="Conector reto 34"/>
          <p:cNvCxnSpPr/>
          <p:nvPr/>
        </p:nvCxnSpPr>
        <p:spPr>
          <a:xfrm>
            <a:off x="1692269" y="174150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2136498" y="174150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1692269" y="215461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>
            <a:off x="1692269" y="187814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36498" y="187814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1248040" y="187814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1292984" y="215461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1040675" y="148063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75" y="1480633"/>
                <a:ext cx="868469" cy="328103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de Seta Reta 42"/>
          <p:cNvCxnSpPr/>
          <p:nvPr/>
        </p:nvCxnSpPr>
        <p:spPr>
          <a:xfrm flipH="1" flipV="1">
            <a:off x="907562" y="2523683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 flipV="1">
            <a:off x="907562" y="2987142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/>
              <p:cNvSpPr txBox="1"/>
              <p:nvPr/>
            </p:nvSpPr>
            <p:spPr>
              <a:xfrm>
                <a:off x="983461" y="271912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aixaDe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61" y="2719123"/>
                <a:ext cx="86846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637900" y="231638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00" y="2316381"/>
                <a:ext cx="86846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/>
          <p:cNvSpPr txBox="1"/>
          <p:nvPr/>
        </p:nvSpPr>
        <p:spPr>
          <a:xfrm>
            <a:off x="2142611" y="215461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ela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44771"/>
                  </p:ext>
                </p:extLst>
              </p:nvPr>
            </p:nvGraphicFramePr>
            <p:xfrm>
              <a:off x="276757" y="3120335"/>
              <a:ext cx="3199364" cy="24617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8081121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4154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ela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44771"/>
                  </p:ext>
                </p:extLst>
              </p:nvPr>
            </p:nvGraphicFramePr>
            <p:xfrm>
              <a:off x="276757" y="3120335"/>
              <a:ext cx="3199364" cy="24617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</a:t>
                          </a:r>
                          <a:r>
                            <a:rPr lang="pt-BR" dirty="0" smtClean="0"/>
                            <a:t>B1 e B2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80" t="-227368" r="-101521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8081121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80" t="-327368" r="-10152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41548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ela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720083"/>
                  </p:ext>
                </p:extLst>
              </p:nvPr>
            </p:nvGraphicFramePr>
            <p:xfrm>
              <a:off x="7668304" y="3103931"/>
              <a:ext cx="3901852" cy="3161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0926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950926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01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6364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ela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720083"/>
                  </p:ext>
                </p:extLst>
              </p:nvPr>
            </p:nvGraphicFramePr>
            <p:xfrm>
              <a:off x="7668304" y="3103931"/>
              <a:ext cx="3901852" cy="3161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0926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950926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01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6364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 e</a:t>
                          </a:r>
                          <a:r>
                            <a:rPr lang="pt-BR" baseline="0" dirty="0" smtClean="0"/>
                            <a:t> B3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12" t="-332927" r="-101246" b="-2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26,25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Espessura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220,5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111283"/>
                      </a:ext>
                    </a:extLst>
                  </a:tr>
                  <a:tr h="50180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12" t="-534146" r="-101246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8200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9554" y="1644684"/>
            <a:ext cx="4499353" cy="1121615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58054" y="1674272"/>
            <a:ext cx="4499353" cy="11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2° Grades </a:t>
            </a:r>
            <a:r>
              <a:rPr lang="pt-BR" dirty="0" smtClean="0"/>
              <a:t>que foram simuladas.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/>
              <p:cNvSpPr txBox="1"/>
              <p:nvPr/>
            </p:nvSpPr>
            <p:spPr>
              <a:xfrm>
                <a:off x="6771165" y="2598682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65" y="2598682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405" y="1301542"/>
            <a:ext cx="3125254" cy="1500122"/>
          </a:xfrm>
          <a:prstGeom prst="rect">
            <a:avLst/>
          </a:prstGeom>
        </p:spPr>
      </p:pic>
      <p:cxnSp>
        <p:nvCxnSpPr>
          <p:cNvPr id="12" name="Conector reto 11"/>
          <p:cNvCxnSpPr/>
          <p:nvPr/>
        </p:nvCxnSpPr>
        <p:spPr>
          <a:xfrm>
            <a:off x="5069890" y="1495181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514119" y="1495181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942137" y="1495181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386366" y="1495181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069890" y="190829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914516" y="190829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5069890" y="1631825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5514119" y="1631825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942137" y="1631825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4625661" y="1631825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4670605" y="190829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525918" y="190829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4" name="Conector reto 23"/>
          <p:cNvCxnSpPr/>
          <p:nvPr/>
        </p:nvCxnSpPr>
        <p:spPr>
          <a:xfrm>
            <a:off x="6387533" y="1495181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6387533" y="1631825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6370263" y="1908290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/>
              <p:cNvSpPr txBox="1"/>
              <p:nvPr/>
            </p:nvSpPr>
            <p:spPr>
              <a:xfrm>
                <a:off x="4418296" y="1234310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296" y="1234310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/>
          <p:cNvCxnSpPr/>
          <p:nvPr/>
        </p:nvCxnSpPr>
        <p:spPr>
          <a:xfrm flipH="1" flipV="1">
            <a:off x="4214484" y="2278514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/>
              <p:cNvSpPr txBox="1"/>
              <p:nvPr/>
            </p:nvSpPr>
            <p:spPr>
              <a:xfrm>
                <a:off x="4339385" y="2482307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85" y="2482307"/>
                <a:ext cx="868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/>
              <p:cNvSpPr txBox="1"/>
              <p:nvPr/>
            </p:nvSpPr>
            <p:spPr>
              <a:xfrm>
                <a:off x="6771165" y="2596922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65" y="2596922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/>
              <p:cNvSpPr txBox="1"/>
              <p:nvPr/>
            </p:nvSpPr>
            <p:spPr>
              <a:xfrm>
                <a:off x="4021663" y="2071212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CaixaDe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3" y="2071212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Imagem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327" y="1309045"/>
            <a:ext cx="2104062" cy="1486300"/>
          </a:xfrm>
          <a:prstGeom prst="rect">
            <a:avLst/>
          </a:prstGeom>
        </p:spPr>
      </p:pic>
      <p:cxnSp>
        <p:nvCxnSpPr>
          <p:cNvPr id="35" name="Conector reto 34"/>
          <p:cNvCxnSpPr/>
          <p:nvPr/>
        </p:nvCxnSpPr>
        <p:spPr>
          <a:xfrm>
            <a:off x="2101044" y="1495669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2545273" y="1495669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2101044" y="1908780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>
            <a:off x="2101044" y="1632313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545273" y="1632313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1656815" y="1632313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1701759" y="1908779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ixaDeTexto 41"/>
              <p:cNvSpPr txBox="1"/>
              <p:nvPr/>
            </p:nvSpPr>
            <p:spPr>
              <a:xfrm>
                <a:off x="1449450" y="1234798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50" y="1234798"/>
                <a:ext cx="868469" cy="328103"/>
              </a:xfrm>
              <a:prstGeom prst="rect">
                <a:avLst/>
              </a:prstGeom>
              <a:blipFill>
                <a:blip r:embed="rId9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de Seta Reta 42"/>
          <p:cNvCxnSpPr/>
          <p:nvPr/>
        </p:nvCxnSpPr>
        <p:spPr>
          <a:xfrm flipH="1" flipV="1">
            <a:off x="1316337" y="2277848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ixaDeTexto 44"/>
              <p:cNvSpPr txBox="1"/>
              <p:nvPr/>
            </p:nvSpPr>
            <p:spPr>
              <a:xfrm>
                <a:off x="1392236" y="247328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CaixaDe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36" y="2473288"/>
                <a:ext cx="8684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/>
              <p:cNvSpPr txBox="1"/>
              <p:nvPr/>
            </p:nvSpPr>
            <p:spPr>
              <a:xfrm>
                <a:off x="1046675" y="207054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75" y="2070546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/>
          <p:cNvSpPr txBox="1"/>
          <p:nvPr/>
        </p:nvSpPr>
        <p:spPr>
          <a:xfrm>
            <a:off x="2551386" y="1908779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1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7440" y="1495181"/>
            <a:ext cx="4499353" cy="11216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78" y="3136171"/>
            <a:ext cx="3446107" cy="34495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0" y="3099354"/>
            <a:ext cx="3519667" cy="352322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401" y="3136171"/>
            <a:ext cx="3488679" cy="34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/>
              <a:t>3</a:t>
            </a:r>
            <a:r>
              <a:rPr lang="pt-BR" dirty="0" smtClean="0"/>
              <a:t>° Resultados </a:t>
            </a:r>
            <a:r>
              <a:rPr lang="pt-BR" dirty="0" smtClean="0"/>
              <a:t>simulados ao aplicar deformação.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/>
              <p:cNvSpPr txBox="1"/>
              <p:nvPr/>
            </p:nvSpPr>
            <p:spPr>
              <a:xfrm>
                <a:off x="6761835" y="2337527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835" y="2337527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075" y="1040387"/>
            <a:ext cx="3125254" cy="1500122"/>
          </a:xfrm>
          <a:prstGeom prst="rect">
            <a:avLst/>
          </a:prstGeom>
        </p:spPr>
      </p:pic>
      <p:cxnSp>
        <p:nvCxnSpPr>
          <p:cNvPr id="12" name="Conector reto 11"/>
          <p:cNvCxnSpPr/>
          <p:nvPr/>
        </p:nvCxnSpPr>
        <p:spPr>
          <a:xfrm>
            <a:off x="5060560" y="1234026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504789" y="1234026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932807" y="1234026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377036" y="1234026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060560" y="1647137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905186" y="1647136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5060560" y="1370670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5504789" y="1370670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932807" y="1370670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4616331" y="1370670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4661275" y="1647136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516588" y="1647136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4" name="Conector reto 23"/>
          <p:cNvCxnSpPr/>
          <p:nvPr/>
        </p:nvCxnSpPr>
        <p:spPr>
          <a:xfrm>
            <a:off x="6378203" y="1234026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6378203" y="1370670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6360933" y="164713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/>
              <p:cNvSpPr txBox="1"/>
              <p:nvPr/>
            </p:nvSpPr>
            <p:spPr>
              <a:xfrm>
                <a:off x="4408966" y="973155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6" y="973155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/>
          <p:cNvCxnSpPr/>
          <p:nvPr/>
        </p:nvCxnSpPr>
        <p:spPr>
          <a:xfrm flipH="1" flipV="1">
            <a:off x="4205154" y="2017359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/>
              <p:cNvSpPr txBox="1"/>
              <p:nvPr/>
            </p:nvSpPr>
            <p:spPr>
              <a:xfrm>
                <a:off x="4330055" y="2221152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55" y="2221152"/>
                <a:ext cx="868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/>
              <p:cNvSpPr txBox="1"/>
              <p:nvPr/>
            </p:nvSpPr>
            <p:spPr>
              <a:xfrm>
                <a:off x="6761835" y="2335767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835" y="2335767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/>
              <p:cNvSpPr txBox="1"/>
              <p:nvPr/>
            </p:nvSpPr>
            <p:spPr>
              <a:xfrm>
                <a:off x="4012333" y="1810057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CaixaDe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33" y="1810057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Imagem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860" y="1058301"/>
            <a:ext cx="2104062" cy="1486300"/>
          </a:xfrm>
          <a:prstGeom prst="rect">
            <a:avLst/>
          </a:prstGeom>
        </p:spPr>
      </p:pic>
      <p:cxnSp>
        <p:nvCxnSpPr>
          <p:cNvPr id="35" name="Conector reto 34"/>
          <p:cNvCxnSpPr/>
          <p:nvPr/>
        </p:nvCxnSpPr>
        <p:spPr>
          <a:xfrm>
            <a:off x="1700577" y="1244925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2144806" y="1244925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1700577" y="1658036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>
            <a:off x="1700577" y="1381569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44806" y="1381569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1256348" y="1381569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1301292" y="165803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ixaDeTexto 41"/>
              <p:cNvSpPr txBox="1"/>
              <p:nvPr/>
            </p:nvSpPr>
            <p:spPr>
              <a:xfrm>
                <a:off x="1048983" y="984054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83" y="984054"/>
                <a:ext cx="868469" cy="328103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de Seta Reta 42"/>
          <p:cNvCxnSpPr/>
          <p:nvPr/>
        </p:nvCxnSpPr>
        <p:spPr>
          <a:xfrm flipH="1" flipV="1">
            <a:off x="915870" y="2027104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ixaDeTexto 44"/>
              <p:cNvSpPr txBox="1"/>
              <p:nvPr/>
            </p:nvSpPr>
            <p:spPr>
              <a:xfrm>
                <a:off x="991769" y="2222544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CaixaDe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69" y="2222544"/>
                <a:ext cx="8684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/>
              <p:cNvSpPr txBox="1"/>
              <p:nvPr/>
            </p:nvSpPr>
            <p:spPr>
              <a:xfrm>
                <a:off x="646208" y="1819802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08" y="1819802"/>
                <a:ext cx="868469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/>
          <p:cNvSpPr txBox="1"/>
          <p:nvPr/>
        </p:nvSpPr>
        <p:spPr>
          <a:xfrm>
            <a:off x="2150919" y="165803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1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8110" y="1234026"/>
            <a:ext cx="4499353" cy="1121615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4" y="2778952"/>
            <a:ext cx="2862859" cy="292069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71" y="2770513"/>
            <a:ext cx="2833864" cy="2891114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63" y="2779284"/>
            <a:ext cx="2844750" cy="2902219"/>
          </a:xfrm>
          <a:prstGeom prst="rect">
            <a:avLst/>
          </a:prstGeom>
        </p:spPr>
      </p:pic>
      <p:graphicFrame>
        <p:nvGraphicFramePr>
          <p:cNvPr id="52" name="Tabe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594244"/>
              </p:ext>
            </p:extLst>
          </p:nvPr>
        </p:nvGraphicFramePr>
        <p:xfrm>
          <a:off x="7873604" y="5764398"/>
          <a:ext cx="3869868" cy="518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204162">
                  <a:extLst>
                    <a:ext uri="{9D8B030D-6E8A-4147-A177-3AD203B41FA5}">
                      <a16:colId xmlns:a16="http://schemas.microsoft.com/office/drawing/2014/main" val="3519635048"/>
                    </a:ext>
                  </a:extLst>
                </a:gridCol>
                <a:gridCol w="1665706">
                  <a:extLst>
                    <a:ext uri="{9D8B030D-6E8A-4147-A177-3AD203B41FA5}">
                      <a16:colId xmlns:a16="http://schemas.microsoft.com/office/drawing/2014/main" val="770864983"/>
                    </a:ext>
                  </a:extLst>
                </a:gridCol>
              </a:tblGrid>
              <a:tr h="38117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– Range de 0 à 5,14 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5,23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078900"/>
                  </a:ext>
                </a:extLst>
              </a:tr>
            </a:tbl>
          </a:graphicData>
        </a:graphic>
      </p:graphicFrame>
      <p:graphicFrame>
        <p:nvGraphicFramePr>
          <p:cNvPr id="53" name="Tabela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95833"/>
              </p:ext>
            </p:extLst>
          </p:nvPr>
        </p:nvGraphicFramePr>
        <p:xfrm>
          <a:off x="4077398" y="5791686"/>
          <a:ext cx="3619939" cy="518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35106">
                  <a:extLst>
                    <a:ext uri="{9D8B030D-6E8A-4147-A177-3AD203B41FA5}">
                      <a16:colId xmlns:a16="http://schemas.microsoft.com/office/drawing/2014/main" val="3519635048"/>
                    </a:ext>
                  </a:extLst>
                </a:gridCol>
                <a:gridCol w="1484833">
                  <a:extLst>
                    <a:ext uri="{9D8B030D-6E8A-4147-A177-3AD203B41FA5}">
                      <a16:colId xmlns:a16="http://schemas.microsoft.com/office/drawing/2014/main" val="770864983"/>
                    </a:ext>
                  </a:extLst>
                </a:gridCol>
              </a:tblGrid>
              <a:tr h="473416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– Range de 0 a 2,22 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5,05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078900"/>
                  </a:ext>
                </a:extLst>
              </a:tr>
            </a:tbl>
          </a:graphicData>
        </a:graphic>
      </p:graphicFrame>
      <p:graphicFrame>
        <p:nvGraphicFramePr>
          <p:cNvPr id="54" name="Tabela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22615"/>
              </p:ext>
            </p:extLst>
          </p:nvPr>
        </p:nvGraphicFramePr>
        <p:xfrm>
          <a:off x="279523" y="5791686"/>
          <a:ext cx="3678240" cy="518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248678">
                  <a:extLst>
                    <a:ext uri="{9D8B030D-6E8A-4147-A177-3AD203B41FA5}">
                      <a16:colId xmlns:a16="http://schemas.microsoft.com/office/drawing/2014/main" val="3519635048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770864983"/>
                    </a:ext>
                  </a:extLst>
                </a:gridCol>
              </a:tblGrid>
              <a:tr h="50859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– Range de 0 a 2,22 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1,68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078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22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4° Projeto </a:t>
            </a:r>
            <a:r>
              <a:rPr lang="pt-BR" dirty="0" smtClean="0"/>
              <a:t>dos </a:t>
            </a:r>
            <a:r>
              <a:rPr lang="pt-BR" dirty="0" err="1" smtClean="0"/>
              <a:t>MZI’s</a:t>
            </a:r>
            <a:r>
              <a:rPr lang="pt-BR" dirty="0" smtClean="0"/>
              <a:t> para cada circuito.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30506"/>
                  </p:ext>
                </p:extLst>
              </p:nvPr>
            </p:nvGraphicFramePr>
            <p:xfrm>
              <a:off x="4306911" y="1067859"/>
              <a:ext cx="3778548" cy="21880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com</a:t>
                          </a:r>
                          <a:r>
                            <a:rPr lang="pt-BR" baseline="0" dirty="0" smtClean="0"/>
                            <a:t> Dois </a:t>
                          </a:r>
                          <a:r>
                            <a:rPr lang="pt-BR" baseline="0" dirty="0" err="1" smtClean="0"/>
                            <a:t>Phase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Shifters</a:t>
                          </a:r>
                          <a:r>
                            <a:rPr lang="pt-BR" baseline="0" dirty="0" smtClean="0"/>
                            <a:t> (Para variação em x e y)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𝐹𝑆𝑅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3,18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180,49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30506"/>
                  </p:ext>
                </p:extLst>
              </p:nvPr>
            </p:nvGraphicFramePr>
            <p:xfrm>
              <a:off x="4306911" y="1067859"/>
              <a:ext cx="3778548" cy="21880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5181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com</a:t>
                          </a:r>
                          <a:r>
                            <a:rPr lang="pt-BR" baseline="0" dirty="0" smtClean="0"/>
                            <a:t> Dois </a:t>
                          </a:r>
                          <a:r>
                            <a:rPr lang="pt-BR" baseline="0" dirty="0" err="1" smtClean="0"/>
                            <a:t>Phase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Shifters</a:t>
                          </a:r>
                          <a:r>
                            <a:rPr lang="pt-BR" baseline="0" dirty="0" smtClean="0"/>
                            <a:t> (Para variação em x e y)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" t="-120833" r="-100965" b="-284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" t="-233824" r="-100965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3,18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" t="-338806" r="-100965" b="-1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180,49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" t="-432353" r="-10096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12" y="3337363"/>
            <a:ext cx="3778548" cy="2771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960700"/>
                  </p:ext>
                </p:extLst>
              </p:nvPr>
            </p:nvGraphicFramePr>
            <p:xfrm>
              <a:off x="439317" y="1121123"/>
              <a:ext cx="3778548" cy="2081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com</a:t>
                          </a:r>
                          <a:r>
                            <a:rPr lang="pt-BR" baseline="0" dirty="0" smtClean="0"/>
                            <a:t> Um </a:t>
                          </a:r>
                          <a:r>
                            <a:rPr lang="pt-BR" baseline="0" dirty="0" err="1" smtClean="0"/>
                            <a:t>Phase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Shifter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𝐹𝑆𝑅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3,18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180,49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960700"/>
                  </p:ext>
                </p:extLst>
              </p:nvPr>
            </p:nvGraphicFramePr>
            <p:xfrm>
              <a:off x="439317" y="1121123"/>
              <a:ext cx="3778548" cy="2081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com</a:t>
                          </a:r>
                          <a:r>
                            <a:rPr lang="pt-BR" baseline="0" dirty="0" smtClean="0"/>
                            <a:t> Um </a:t>
                          </a:r>
                          <a:r>
                            <a:rPr lang="pt-BR" baseline="0" dirty="0" err="1" smtClean="0"/>
                            <a:t>Phase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Shifter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3" t="-95833" r="-101613" b="-284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3" t="-210448" r="-101613" b="-205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3,18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3" t="-305882" r="-10161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180,49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3" t="-405882" r="-101613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7" y="3337363"/>
            <a:ext cx="3778548" cy="2771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9657325"/>
                  </p:ext>
                </p:extLst>
              </p:nvPr>
            </p:nvGraphicFramePr>
            <p:xfrm>
              <a:off x="8174506" y="1106632"/>
              <a:ext cx="3778548" cy="2081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de Moisés Otimizado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𝐹𝑆𝑅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104,37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9657325"/>
                  </p:ext>
                </p:extLst>
              </p:nvPr>
            </p:nvGraphicFramePr>
            <p:xfrm>
              <a:off x="8174506" y="1106632"/>
              <a:ext cx="3778548" cy="2081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274">
                      <a:extLst>
                        <a:ext uri="{9D8B030D-6E8A-4147-A177-3AD203B41FA5}">
                          <a16:colId xmlns:a16="http://schemas.microsoft.com/office/drawing/2014/main" val="1447534424"/>
                        </a:ext>
                      </a:extLst>
                    </a:gridCol>
                    <a:gridCol w="1889274">
                      <a:extLst>
                        <a:ext uri="{9D8B030D-6E8A-4147-A177-3AD203B41FA5}">
                          <a16:colId xmlns:a16="http://schemas.microsoft.com/office/drawing/2014/main" val="504843781"/>
                        </a:ext>
                      </a:extLst>
                    </a:gridCol>
                  </a:tblGrid>
                  <a:tr h="41163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Circuito de Moisés Otimizado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76829"/>
                      </a:ext>
                    </a:extLst>
                  </a:tr>
                  <a:tr h="4350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2" t="-97183" r="-100965" b="-2901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>
                              <a:latin typeface="+mj-lt"/>
                            </a:rPr>
                            <a:t>4,24229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7156065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2" t="-205882" r="-100965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5910348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2" t="-310448" r="-100965" b="-105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104,37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015121"/>
                      </a:ext>
                    </a:extLst>
                  </a:tr>
                  <a:tr h="41163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2" t="-404412" r="-10096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</a:t>
                          </a:r>
                          <a:r>
                            <a:rPr lang="pt-BR" baseline="0" dirty="0" smtClean="0"/>
                            <a:t> µm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4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Imagem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506" y="3337363"/>
            <a:ext cx="3778549" cy="26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5° Comparativo </a:t>
            </a:r>
            <a:r>
              <a:rPr lang="pt-BR" dirty="0" smtClean="0"/>
              <a:t>entre sensibilidade obtidas.</a:t>
            </a:r>
            <a:endParaRPr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33895"/>
              </p:ext>
            </p:extLst>
          </p:nvPr>
        </p:nvGraphicFramePr>
        <p:xfrm>
          <a:off x="8292232" y="2621517"/>
          <a:ext cx="3778548" cy="144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74">
                  <a:extLst>
                    <a:ext uri="{9D8B030D-6E8A-4147-A177-3AD203B41FA5}">
                      <a16:colId xmlns:a16="http://schemas.microsoft.com/office/drawing/2014/main" val="1447534424"/>
                    </a:ext>
                  </a:extLst>
                </a:gridCol>
                <a:gridCol w="1889274">
                  <a:extLst>
                    <a:ext uri="{9D8B030D-6E8A-4147-A177-3AD203B41FA5}">
                      <a16:colId xmlns:a16="http://schemas.microsoft.com/office/drawing/2014/main" val="504843781"/>
                    </a:ext>
                  </a:extLst>
                </a:gridCol>
              </a:tblGrid>
              <a:tr h="41163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Circuito de Moisés Otimizado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76829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sem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5,23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6428854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com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4,53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15165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62698"/>
              </p:ext>
            </p:extLst>
          </p:nvPr>
        </p:nvGraphicFramePr>
        <p:xfrm>
          <a:off x="4300460" y="2568252"/>
          <a:ext cx="3778548" cy="144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74">
                  <a:extLst>
                    <a:ext uri="{9D8B030D-6E8A-4147-A177-3AD203B41FA5}">
                      <a16:colId xmlns:a16="http://schemas.microsoft.com/office/drawing/2014/main" val="1447534424"/>
                    </a:ext>
                  </a:extLst>
                </a:gridCol>
                <a:gridCol w="1889274">
                  <a:extLst>
                    <a:ext uri="{9D8B030D-6E8A-4147-A177-3AD203B41FA5}">
                      <a16:colId xmlns:a16="http://schemas.microsoft.com/office/drawing/2014/main" val="504843781"/>
                    </a:ext>
                  </a:extLst>
                </a:gridCol>
              </a:tblGrid>
              <a:tr h="41163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Circuito com</a:t>
                      </a:r>
                      <a:r>
                        <a:rPr lang="pt-BR" baseline="0" dirty="0" smtClean="0"/>
                        <a:t> Dois </a:t>
                      </a:r>
                      <a:r>
                        <a:rPr lang="pt-BR" baseline="0" dirty="0" err="1" smtClean="0"/>
                        <a:t>Phase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Shifters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76829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sem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5,05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942678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com</a:t>
                      </a:r>
                      <a:r>
                        <a:rPr lang="pt-BR" baseline="0" dirty="0" smtClean="0"/>
                        <a:t>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4,64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240772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36135"/>
              </p:ext>
            </p:extLst>
          </p:nvPr>
        </p:nvGraphicFramePr>
        <p:xfrm>
          <a:off x="308688" y="2621517"/>
          <a:ext cx="3778548" cy="144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74">
                  <a:extLst>
                    <a:ext uri="{9D8B030D-6E8A-4147-A177-3AD203B41FA5}">
                      <a16:colId xmlns:a16="http://schemas.microsoft.com/office/drawing/2014/main" val="1447534424"/>
                    </a:ext>
                  </a:extLst>
                </a:gridCol>
                <a:gridCol w="1889274">
                  <a:extLst>
                    <a:ext uri="{9D8B030D-6E8A-4147-A177-3AD203B41FA5}">
                      <a16:colId xmlns:a16="http://schemas.microsoft.com/office/drawing/2014/main" val="504843781"/>
                    </a:ext>
                  </a:extLst>
                </a:gridCol>
              </a:tblGrid>
              <a:tr h="41163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Circuito com</a:t>
                      </a:r>
                      <a:r>
                        <a:rPr lang="pt-BR" baseline="0" dirty="0" smtClean="0"/>
                        <a:t> Um </a:t>
                      </a:r>
                      <a:r>
                        <a:rPr lang="pt-BR" baseline="0" dirty="0" err="1" smtClean="0"/>
                        <a:t>Phase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Shifter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76829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sem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1,68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992230"/>
                  </a:ext>
                </a:extLst>
              </a:tr>
              <a:tr h="41163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Sensibilidade com MZI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1,47 dB/</a:t>
                      </a:r>
                      <a:r>
                        <a:rPr lang="pt-BR" dirty="0" err="1" smtClean="0"/>
                        <a:t>milistrain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240772"/>
                  </a:ext>
                </a:extLst>
              </a:tr>
            </a:tbl>
          </a:graphicData>
        </a:graphic>
      </p:graphicFrame>
      <p:sp>
        <p:nvSpPr>
          <p:cNvPr id="3" name="Chave Esquerda 2"/>
          <p:cNvSpPr/>
          <p:nvPr/>
        </p:nvSpPr>
        <p:spPr>
          <a:xfrm rot="16200000">
            <a:off x="6020249" y="2513241"/>
            <a:ext cx="338970" cy="37785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439920" y="4634938"/>
            <a:ext cx="347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Circuito que será usado para o layout</a:t>
            </a:r>
          </a:p>
        </p:txBody>
      </p:sp>
    </p:spTree>
    <p:extLst>
      <p:ext uri="{BB962C8B-B14F-4D97-AF65-F5344CB8AC3E}">
        <p14:creationId xmlns:p14="http://schemas.microsoft.com/office/powerpoint/2010/main" val="246148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6° Diagrama </a:t>
            </a:r>
            <a:r>
              <a:rPr lang="pt-BR" dirty="0" smtClean="0"/>
              <a:t>de blocos.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/>
          <p:cNvSpPr/>
          <p:nvPr/>
        </p:nvSpPr>
        <p:spPr>
          <a:xfrm>
            <a:off x="2362045" y="1085916"/>
            <a:ext cx="1082400" cy="4293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7073810" y="1436557"/>
            <a:ext cx="687538" cy="3305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 rot="5400000">
            <a:off x="5014738" y="2235973"/>
            <a:ext cx="679871" cy="3374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8280233" y="1434016"/>
            <a:ext cx="856095" cy="33307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 rot="5400000">
            <a:off x="5025813" y="3191195"/>
            <a:ext cx="655011" cy="3374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856003" y="5159689"/>
            <a:ext cx="925665" cy="5195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5618869" y="5935435"/>
            <a:ext cx="1399932" cy="3696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2362045" y="1767086"/>
            <a:ext cx="1082399" cy="4056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3958033" y="1368728"/>
            <a:ext cx="823686" cy="4680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de Seta Reta 39"/>
          <p:cNvCxnSpPr>
            <a:stCxn id="3" idx="3"/>
            <a:endCxn id="42" idx="1"/>
          </p:cNvCxnSpPr>
          <p:nvPr/>
        </p:nvCxnSpPr>
        <p:spPr>
          <a:xfrm>
            <a:off x="3444445" y="1300604"/>
            <a:ext cx="513588" cy="30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>
            <a:stCxn id="33" idx="3"/>
            <a:endCxn id="42" idx="1"/>
          </p:cNvCxnSpPr>
          <p:nvPr/>
        </p:nvCxnSpPr>
        <p:spPr>
          <a:xfrm flipV="1">
            <a:off x="3444444" y="1602760"/>
            <a:ext cx="513589" cy="367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/>
          <p:cNvSpPr/>
          <p:nvPr/>
        </p:nvSpPr>
        <p:spPr>
          <a:xfrm rot="5400000">
            <a:off x="5935361" y="2235974"/>
            <a:ext cx="679870" cy="33748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 rot="5400000">
            <a:off x="5959292" y="3202543"/>
            <a:ext cx="632313" cy="3374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5851118" y="1368728"/>
            <a:ext cx="823686" cy="4680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Angulado 57"/>
          <p:cNvCxnSpPr>
            <a:stCxn id="42" idx="3"/>
            <a:endCxn id="25" idx="1"/>
          </p:cNvCxnSpPr>
          <p:nvPr/>
        </p:nvCxnSpPr>
        <p:spPr>
          <a:xfrm>
            <a:off x="4781719" y="1602760"/>
            <a:ext cx="572954" cy="462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/>
          <p:cNvCxnSpPr/>
          <p:nvPr/>
        </p:nvCxnSpPr>
        <p:spPr>
          <a:xfrm>
            <a:off x="4781719" y="1517416"/>
            <a:ext cx="1069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>
            <a:stCxn id="57" idx="2"/>
            <a:endCxn id="47" idx="1"/>
          </p:cNvCxnSpPr>
          <p:nvPr/>
        </p:nvCxnSpPr>
        <p:spPr>
          <a:xfrm>
            <a:off x="6262961" y="1836791"/>
            <a:ext cx="12335" cy="22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/>
          <p:cNvCxnSpPr>
            <a:stCxn id="57" idx="3"/>
            <a:endCxn id="20" idx="1"/>
          </p:cNvCxnSpPr>
          <p:nvPr/>
        </p:nvCxnSpPr>
        <p:spPr>
          <a:xfrm flipV="1">
            <a:off x="6674804" y="1601822"/>
            <a:ext cx="399006" cy="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>
            <a:stCxn id="20" idx="3"/>
            <a:endCxn id="26" idx="1"/>
          </p:cNvCxnSpPr>
          <p:nvPr/>
        </p:nvCxnSpPr>
        <p:spPr>
          <a:xfrm flipV="1">
            <a:off x="7761348" y="1600551"/>
            <a:ext cx="518885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25" idx="3"/>
            <a:endCxn id="28" idx="1"/>
          </p:cNvCxnSpPr>
          <p:nvPr/>
        </p:nvCxnSpPr>
        <p:spPr>
          <a:xfrm flipH="1">
            <a:off x="5353318" y="2744652"/>
            <a:ext cx="1355" cy="28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>
            <a:stCxn id="47" idx="3"/>
            <a:endCxn id="48" idx="1"/>
          </p:cNvCxnSpPr>
          <p:nvPr/>
        </p:nvCxnSpPr>
        <p:spPr>
          <a:xfrm>
            <a:off x="6275296" y="2744652"/>
            <a:ext cx="152" cy="31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Angulado 105"/>
          <p:cNvCxnSpPr>
            <a:stCxn id="28" idx="2"/>
          </p:cNvCxnSpPr>
          <p:nvPr/>
        </p:nvCxnSpPr>
        <p:spPr>
          <a:xfrm rot="10800000" flipH="1" flipV="1">
            <a:off x="5184575" y="3359938"/>
            <a:ext cx="1007414" cy="1811097"/>
          </a:xfrm>
          <a:prstGeom prst="bentConnector4">
            <a:avLst>
              <a:gd name="adj1" fmla="val -22692"/>
              <a:gd name="adj2" fmla="val 58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Angulado 107"/>
          <p:cNvCxnSpPr/>
          <p:nvPr/>
        </p:nvCxnSpPr>
        <p:spPr>
          <a:xfrm rot="5400000">
            <a:off x="5627410" y="4389971"/>
            <a:ext cx="1472246" cy="672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Angulado 109"/>
          <p:cNvCxnSpPr/>
          <p:nvPr/>
        </p:nvCxnSpPr>
        <p:spPr>
          <a:xfrm rot="5400000">
            <a:off x="5893318" y="2344728"/>
            <a:ext cx="3392604" cy="2237323"/>
          </a:xfrm>
          <a:prstGeom prst="bentConnector3">
            <a:avLst>
              <a:gd name="adj1" fmla="val 782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Angulado 113"/>
          <p:cNvCxnSpPr/>
          <p:nvPr/>
        </p:nvCxnSpPr>
        <p:spPr>
          <a:xfrm rot="16200000" flipH="1">
            <a:off x="6343366" y="2697400"/>
            <a:ext cx="1472245" cy="3452336"/>
          </a:xfrm>
          <a:prstGeom prst="bentConnector3">
            <a:avLst>
              <a:gd name="adj1" fmla="val 6200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Conector Angulado 116"/>
          <p:cNvCxnSpPr>
            <a:stCxn id="137" idx="2"/>
          </p:cNvCxnSpPr>
          <p:nvPr/>
        </p:nvCxnSpPr>
        <p:spPr>
          <a:xfrm>
            <a:off x="6446716" y="3336208"/>
            <a:ext cx="2509761" cy="1823095"/>
          </a:xfrm>
          <a:prstGeom prst="bentConnector3">
            <a:avLst>
              <a:gd name="adj1" fmla="val 997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2544520" y="1173915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Laser 1</a:t>
            </a:r>
            <a:endParaRPr lang="pt-BR" dirty="0"/>
          </a:p>
        </p:txBody>
      </p:sp>
      <p:sp>
        <p:nvSpPr>
          <p:cNvPr id="130" name="CaixaDeTexto 129"/>
          <p:cNvSpPr txBox="1"/>
          <p:nvPr/>
        </p:nvSpPr>
        <p:spPr>
          <a:xfrm>
            <a:off x="2564540" y="1833770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Laser 2</a:t>
            </a:r>
            <a:endParaRPr lang="pt-BR" dirty="0"/>
          </a:p>
        </p:txBody>
      </p:sp>
      <p:sp>
        <p:nvSpPr>
          <p:cNvPr id="131" name="CaixaDeTexto 130"/>
          <p:cNvSpPr txBox="1"/>
          <p:nvPr/>
        </p:nvSpPr>
        <p:spPr>
          <a:xfrm>
            <a:off x="3940847" y="1467551"/>
            <a:ext cx="995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Splitter</a:t>
            </a:r>
            <a:r>
              <a:rPr lang="pt-BR" dirty="0" smtClean="0"/>
              <a:t> 1</a:t>
            </a:r>
            <a:endParaRPr lang="pt-BR" dirty="0"/>
          </a:p>
        </p:txBody>
      </p:sp>
      <p:sp>
        <p:nvSpPr>
          <p:cNvPr id="132" name="CaixaDeTexto 131"/>
          <p:cNvSpPr txBox="1"/>
          <p:nvPr/>
        </p:nvSpPr>
        <p:spPr>
          <a:xfrm>
            <a:off x="5808002" y="1461714"/>
            <a:ext cx="92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Splitter</a:t>
            </a:r>
            <a:r>
              <a:rPr lang="pt-BR" dirty="0" smtClean="0"/>
              <a:t> 2</a:t>
            </a:r>
            <a:endParaRPr lang="pt-BR" dirty="0"/>
          </a:p>
        </p:txBody>
      </p:sp>
      <p:sp>
        <p:nvSpPr>
          <p:cNvPr id="133" name="CaixaDeTexto 132"/>
          <p:cNvSpPr txBox="1"/>
          <p:nvPr/>
        </p:nvSpPr>
        <p:spPr>
          <a:xfrm>
            <a:off x="7042019" y="1441678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Bragg y</a:t>
            </a:r>
            <a:endParaRPr lang="pt-BR" dirty="0"/>
          </a:p>
        </p:txBody>
      </p:sp>
      <p:sp>
        <p:nvSpPr>
          <p:cNvPr id="134" name="CaixaDeTexto 133"/>
          <p:cNvSpPr txBox="1"/>
          <p:nvPr/>
        </p:nvSpPr>
        <p:spPr>
          <a:xfrm rot="16200000">
            <a:off x="5875623" y="2230539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Bragg x</a:t>
            </a:r>
            <a:endParaRPr lang="pt-BR" dirty="0"/>
          </a:p>
        </p:txBody>
      </p:sp>
      <p:sp>
        <p:nvSpPr>
          <p:cNvPr id="135" name="CaixaDeTexto 134"/>
          <p:cNvSpPr txBox="1"/>
          <p:nvPr/>
        </p:nvSpPr>
        <p:spPr>
          <a:xfrm rot="16200000">
            <a:off x="4923936" y="2244651"/>
            <a:ext cx="82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Bragg 0</a:t>
            </a:r>
            <a:endParaRPr lang="pt-BR" dirty="0"/>
          </a:p>
        </p:txBody>
      </p:sp>
      <p:sp>
        <p:nvSpPr>
          <p:cNvPr id="136" name="CaixaDeTexto 135"/>
          <p:cNvSpPr txBox="1"/>
          <p:nvPr/>
        </p:nvSpPr>
        <p:spPr>
          <a:xfrm rot="16200000">
            <a:off x="5072240" y="3182319"/>
            <a:ext cx="562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MZI</a:t>
            </a:r>
            <a:endParaRPr lang="pt-BR" dirty="0"/>
          </a:p>
        </p:txBody>
      </p:sp>
      <p:sp>
        <p:nvSpPr>
          <p:cNvPr id="137" name="CaixaDeTexto 136"/>
          <p:cNvSpPr txBox="1"/>
          <p:nvPr/>
        </p:nvSpPr>
        <p:spPr>
          <a:xfrm rot="16200000">
            <a:off x="6021490" y="3182319"/>
            <a:ext cx="54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MZI</a:t>
            </a:r>
            <a:endParaRPr lang="pt-BR" dirty="0"/>
          </a:p>
        </p:txBody>
      </p:sp>
      <p:sp>
        <p:nvSpPr>
          <p:cNvPr id="138" name="CaixaDeTexto 137"/>
          <p:cNvSpPr txBox="1"/>
          <p:nvPr/>
        </p:nvSpPr>
        <p:spPr>
          <a:xfrm>
            <a:off x="8445215" y="1448402"/>
            <a:ext cx="52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MZI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5874211" y="5265572"/>
            <a:ext cx="88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MUX 3:1</a:t>
            </a:r>
            <a:endParaRPr lang="pt-BR" dirty="0"/>
          </a:p>
        </p:txBody>
      </p:sp>
      <p:cxnSp>
        <p:nvCxnSpPr>
          <p:cNvPr id="190" name="Conector Angulado 189"/>
          <p:cNvCxnSpPr>
            <a:stCxn id="26" idx="3"/>
          </p:cNvCxnSpPr>
          <p:nvPr/>
        </p:nvCxnSpPr>
        <p:spPr>
          <a:xfrm flipH="1">
            <a:off x="9110669" y="1600551"/>
            <a:ext cx="25659" cy="3559138"/>
          </a:xfrm>
          <a:prstGeom prst="bentConnector4">
            <a:avLst>
              <a:gd name="adj1" fmla="val -890915"/>
              <a:gd name="adj2" fmla="val 4912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4" name="Retângulo 193"/>
          <p:cNvSpPr/>
          <p:nvPr/>
        </p:nvSpPr>
        <p:spPr>
          <a:xfrm>
            <a:off x="8493644" y="5159302"/>
            <a:ext cx="925665" cy="5195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5" name="CaixaDeTexto 194"/>
          <p:cNvSpPr txBox="1"/>
          <p:nvPr/>
        </p:nvSpPr>
        <p:spPr>
          <a:xfrm>
            <a:off x="8511852" y="5265185"/>
            <a:ext cx="88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MUX 3:1</a:t>
            </a:r>
            <a:endParaRPr lang="pt-BR" dirty="0"/>
          </a:p>
        </p:txBody>
      </p:sp>
      <p:sp>
        <p:nvSpPr>
          <p:cNvPr id="200" name="CaixaDeTexto 199"/>
          <p:cNvSpPr txBox="1"/>
          <p:nvPr/>
        </p:nvSpPr>
        <p:spPr>
          <a:xfrm>
            <a:off x="5667607" y="5966347"/>
            <a:ext cx="136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Fotodetector 1</a:t>
            </a:r>
            <a:endParaRPr lang="pt-BR" dirty="0"/>
          </a:p>
        </p:txBody>
      </p:sp>
      <p:sp>
        <p:nvSpPr>
          <p:cNvPr id="201" name="Retângulo 200"/>
          <p:cNvSpPr/>
          <p:nvPr/>
        </p:nvSpPr>
        <p:spPr>
          <a:xfrm>
            <a:off x="8256510" y="5920878"/>
            <a:ext cx="1399932" cy="3696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9" name="Conector de Seta Reta 208"/>
          <p:cNvCxnSpPr>
            <a:stCxn id="30" idx="2"/>
            <a:endCxn id="32" idx="0"/>
          </p:cNvCxnSpPr>
          <p:nvPr/>
        </p:nvCxnSpPr>
        <p:spPr>
          <a:xfrm flipH="1">
            <a:off x="6318835" y="5679233"/>
            <a:ext cx="1" cy="25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CaixaDeTexto 211"/>
          <p:cNvSpPr txBox="1"/>
          <p:nvPr/>
        </p:nvSpPr>
        <p:spPr>
          <a:xfrm>
            <a:off x="8290239" y="5966347"/>
            <a:ext cx="136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Fotodetector 2</a:t>
            </a:r>
            <a:endParaRPr lang="pt-BR" dirty="0"/>
          </a:p>
        </p:txBody>
      </p:sp>
      <p:cxnSp>
        <p:nvCxnSpPr>
          <p:cNvPr id="214" name="Conector de Seta Reta 213"/>
          <p:cNvCxnSpPr>
            <a:stCxn id="194" idx="2"/>
            <a:endCxn id="201" idx="0"/>
          </p:cNvCxnSpPr>
          <p:nvPr/>
        </p:nvCxnSpPr>
        <p:spPr>
          <a:xfrm flipH="1">
            <a:off x="8956476" y="5678846"/>
            <a:ext cx="1" cy="24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6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10" name="Google Shape;65;p3"/>
          <p:cNvSpPr txBox="1"/>
          <p:nvPr/>
        </p:nvSpPr>
        <p:spPr>
          <a:xfrm>
            <a:off x="440402" y="1104670"/>
            <a:ext cx="11069100" cy="511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 </a:t>
            </a:r>
            <a:r>
              <a:rPr lang="pt-BR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Interconnect</a:t>
            </a: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foi gerado o seguinte ambiente de simulação: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laser superior foi fixado no comprimento de onda de ressonância considerando deformação nula (S = 0), já o laser inferior foi fixado no comprimento de onda de ressonância para a máxima variação (S = 3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), dessa forma obtendo a potência para cada excitação do laser, para cada variação de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deformação;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4" y="1690249"/>
            <a:ext cx="10913148" cy="32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7° Layout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839" y="963576"/>
            <a:ext cx="5642698" cy="56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7° Layout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" y="1046183"/>
            <a:ext cx="5642698" cy="565941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68400" y="2641451"/>
            <a:ext cx="1219200" cy="246888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106" y="999747"/>
            <a:ext cx="3903107" cy="276387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455576" y="3396343"/>
            <a:ext cx="419877" cy="40121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967" y="3875891"/>
            <a:ext cx="4229599" cy="237270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80106" y="2205492"/>
            <a:ext cx="1632857" cy="10135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1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7° Layout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" y="1046183"/>
            <a:ext cx="5642698" cy="565941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344057" y="2641451"/>
            <a:ext cx="2610497" cy="246888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143" y="1046183"/>
            <a:ext cx="4589905" cy="33126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433" y="4428262"/>
            <a:ext cx="3561267" cy="2032017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387012" y="3135086"/>
            <a:ext cx="547541" cy="38255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444204" y="1897715"/>
            <a:ext cx="1147665" cy="8174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78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7° Layout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" y="1046183"/>
            <a:ext cx="5642698" cy="565941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917233" y="2641451"/>
            <a:ext cx="1235656" cy="246888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914" y="2006082"/>
            <a:ext cx="5596086" cy="36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7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661720"/>
          </a:xfrm>
        </p:spPr>
        <p:txBody>
          <a:bodyPr/>
          <a:lstStyle/>
          <a:p>
            <a:pPr algn="ctr"/>
            <a:r>
              <a:rPr lang="pt-BR" dirty="0" smtClean="0"/>
              <a:t>Comparação das simulações com os dados experimentais referente aos envios à </a:t>
            </a:r>
            <a:r>
              <a:rPr lang="pt-BR" dirty="0" err="1" smtClean="0"/>
              <a:t>openEBL</a:t>
            </a:r>
            <a:r>
              <a:rPr lang="pt-BR" dirty="0" smtClean="0"/>
              <a:t> de outubro.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511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1° Grade de Bragg simples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1209041"/>
            <a:ext cx="4936063" cy="49410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880" y="1428310"/>
            <a:ext cx="1799303" cy="22298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8500663"/>
                  </p:ext>
                </p:extLst>
              </p:nvPr>
            </p:nvGraphicFramePr>
            <p:xfrm>
              <a:off x="2276849" y="3830821"/>
              <a:ext cx="3199364" cy="17302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8081121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41548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8500663"/>
                  </p:ext>
                </p:extLst>
              </p:nvPr>
            </p:nvGraphicFramePr>
            <p:xfrm>
              <a:off x="2276849" y="3830821"/>
              <a:ext cx="3199364" cy="17302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80" t="-101053" r="-101521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8081121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80" t="-201053" r="-10152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41548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01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1° Grade de Bragg simples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0" y="1314046"/>
            <a:ext cx="5081620" cy="508675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80" y="1314046"/>
            <a:ext cx="5172303" cy="50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3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1° Grade de Bragg simples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19" y="938126"/>
            <a:ext cx="5821681" cy="57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2° Grade de Bragg com uma seção de </a:t>
            </a:r>
            <a:r>
              <a:rPr lang="pt-BR" dirty="0" err="1" smtClean="0"/>
              <a:t>phase</a:t>
            </a:r>
            <a:r>
              <a:rPr lang="pt-BR" dirty="0" smtClean="0"/>
              <a:t> </a:t>
            </a:r>
            <a:r>
              <a:rPr lang="pt-BR" dirty="0" err="1" smtClean="0"/>
              <a:t>shifter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360" y="1602879"/>
            <a:ext cx="2104062" cy="1486300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3493077" y="178950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937306" y="1789503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493077" y="220261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3493077" y="1926147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3937306" y="1926147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048848" y="1926147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093792" y="220261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/>
              <p:cNvSpPr txBox="1"/>
              <p:nvPr/>
            </p:nvSpPr>
            <p:spPr>
              <a:xfrm>
                <a:off x="2841483" y="1528632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483" y="1528632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/>
          <p:cNvCxnSpPr/>
          <p:nvPr/>
        </p:nvCxnSpPr>
        <p:spPr>
          <a:xfrm flipH="1" flipV="1">
            <a:off x="2708370" y="2571682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2708370" y="3035141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/>
              <p:cNvSpPr txBox="1"/>
              <p:nvPr/>
            </p:nvSpPr>
            <p:spPr>
              <a:xfrm>
                <a:off x="2784269" y="2767122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269" y="2767122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/>
              <p:cNvSpPr txBox="1"/>
              <p:nvPr/>
            </p:nvSpPr>
            <p:spPr>
              <a:xfrm>
                <a:off x="2438708" y="2364380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708" y="2364380"/>
                <a:ext cx="8684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3943419" y="220261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ela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9511366"/>
                  </p:ext>
                </p:extLst>
              </p:nvPr>
            </p:nvGraphicFramePr>
            <p:xfrm>
              <a:off x="2077565" y="3168334"/>
              <a:ext cx="3199364" cy="24617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8081121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41548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ela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9511366"/>
                  </p:ext>
                </p:extLst>
              </p:nvPr>
            </p:nvGraphicFramePr>
            <p:xfrm>
              <a:off x="2077565" y="3168334"/>
              <a:ext cx="3199364" cy="24617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 e B2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80" t="-227368" r="-101521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8081121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80" t="-327368" r="-10152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 </a:t>
                          </a:r>
                          <a:r>
                            <a:rPr lang="pt-BR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41548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61" y="1183012"/>
            <a:ext cx="5063383" cy="50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5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2° Grade de Bragg com uma seção de </a:t>
            </a:r>
            <a:r>
              <a:rPr lang="pt-BR" dirty="0" err="1" smtClean="0"/>
              <a:t>phase</a:t>
            </a:r>
            <a:r>
              <a:rPr lang="pt-BR" dirty="0" smtClean="0"/>
              <a:t> </a:t>
            </a:r>
            <a:r>
              <a:rPr lang="pt-BR" dirty="0" err="1" smtClean="0"/>
              <a:t>shifter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1226200"/>
            <a:ext cx="5098265" cy="501559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7" y="1226199"/>
            <a:ext cx="5010538" cy="50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1" y="1820136"/>
            <a:ext cx="3836680" cy="384055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1820137"/>
            <a:ext cx="3836679" cy="38405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22" y="1820136"/>
            <a:ext cx="3836680" cy="384055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622206" y="1820136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16200000">
            <a:off x="-35362" y="3684241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2° Grade de Bragg com uma seção de </a:t>
            </a:r>
            <a:r>
              <a:rPr lang="pt-BR" dirty="0" err="1" smtClean="0"/>
              <a:t>phase</a:t>
            </a:r>
            <a:r>
              <a:rPr lang="pt-BR" dirty="0" smtClean="0"/>
              <a:t> </a:t>
            </a:r>
            <a:r>
              <a:rPr lang="pt-BR" dirty="0" err="1" smtClean="0"/>
              <a:t>shifter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02" y="896904"/>
            <a:ext cx="5955018" cy="58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3° Grade de Bragg com duas seções de </a:t>
            </a:r>
            <a:r>
              <a:rPr lang="pt-BR" dirty="0" err="1" smtClean="0"/>
              <a:t>phase</a:t>
            </a:r>
            <a:r>
              <a:rPr lang="pt-BR" dirty="0" smtClean="0"/>
              <a:t> </a:t>
            </a:r>
            <a:r>
              <a:rPr lang="pt-BR" dirty="0" err="1" smtClean="0"/>
              <a:t>shifters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939" y="1259488"/>
            <a:ext cx="3125254" cy="1500122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3036424" y="1453127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3480653" y="1453127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908671" y="1453127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4352900" y="1453127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036424" y="1866238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881050" y="1866237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36424" y="1589771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3480653" y="1589771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908671" y="1589771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2592195" y="1589771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2637139" y="1866237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3492452" y="1866237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1" name="Conector reto 20"/>
          <p:cNvCxnSpPr/>
          <p:nvPr/>
        </p:nvCxnSpPr>
        <p:spPr>
          <a:xfrm>
            <a:off x="4354067" y="1453127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4354067" y="1589771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4336797" y="1866236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/>
              <p:cNvSpPr txBox="1"/>
              <p:nvPr/>
            </p:nvSpPr>
            <p:spPr>
              <a:xfrm>
                <a:off x="2384830" y="1192256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830" y="1192256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de Seta Reta 24"/>
          <p:cNvCxnSpPr/>
          <p:nvPr/>
        </p:nvCxnSpPr>
        <p:spPr>
          <a:xfrm flipH="1" flipV="1">
            <a:off x="2181018" y="2236460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 flipV="1">
            <a:off x="2181018" y="2699919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/>
              <p:cNvSpPr txBox="1"/>
              <p:nvPr/>
            </p:nvSpPr>
            <p:spPr>
              <a:xfrm>
                <a:off x="2305919" y="244025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19" y="2440253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/>
              <p:cNvSpPr txBox="1"/>
              <p:nvPr/>
            </p:nvSpPr>
            <p:spPr>
              <a:xfrm>
                <a:off x="1988197" y="202915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197" y="2029158"/>
                <a:ext cx="8684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ela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862496"/>
                  </p:ext>
                </p:extLst>
              </p:nvPr>
            </p:nvGraphicFramePr>
            <p:xfrm>
              <a:off x="2103085" y="2877266"/>
              <a:ext cx="3199364" cy="30384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</a:t>
                          </a:r>
                          <a:r>
                            <a:rPr lang="pt-BR" baseline="0" dirty="0" smtClean="0"/>
                            <a:t> e B3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150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𝑏𝑟𝑎𝑔𝑔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59919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ela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862496"/>
                  </p:ext>
                </p:extLst>
              </p:nvPr>
            </p:nvGraphicFramePr>
            <p:xfrm>
              <a:off x="2103085" y="2877266"/>
              <a:ext cx="3199364" cy="30384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9682">
                      <a:extLst>
                        <a:ext uri="{9D8B030D-6E8A-4147-A177-3AD203B41FA5}">
                          <a16:colId xmlns:a16="http://schemas.microsoft.com/office/drawing/2014/main" val="2971356973"/>
                        </a:ext>
                      </a:extLst>
                    </a:gridCol>
                    <a:gridCol w="1599682">
                      <a:extLst>
                        <a:ext uri="{9D8B030D-6E8A-4147-A177-3AD203B41FA5}">
                          <a16:colId xmlns:a16="http://schemas.microsoft.com/office/drawing/2014/main" val="1004210614"/>
                        </a:ext>
                      </a:extLst>
                    </a:gridCol>
                  </a:tblGrid>
                  <a:tr h="576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Valor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18533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Quantidade de períodos em B1</a:t>
                          </a:r>
                          <a:r>
                            <a:rPr lang="pt-BR" baseline="0" dirty="0" smtClean="0"/>
                            <a:t> e B3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63347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Quantidade de períodos em B2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150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9105324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80" t="-327368" r="-101521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627209"/>
                      </a:ext>
                    </a:extLst>
                  </a:tr>
                  <a:tr h="57674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80" t="-427368" r="-10152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315,64</a:t>
                          </a:r>
                          <a:r>
                            <a:rPr lang="pt-BR" baseline="0" dirty="0" smtClean="0"/>
                            <a:t> </a:t>
                          </a:r>
                          <a:r>
                            <a:rPr lang="pt-BR" baseline="0" dirty="0" err="1" smtClean="0"/>
                            <a:t>nm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59919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77" y="1192256"/>
            <a:ext cx="4679261" cy="46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3° Grade de Bragg com duas seções de </a:t>
            </a:r>
            <a:r>
              <a:rPr lang="pt-BR" dirty="0" err="1" smtClean="0"/>
              <a:t>phase</a:t>
            </a:r>
            <a:r>
              <a:rPr lang="pt-BR" dirty="0" smtClean="0"/>
              <a:t> </a:t>
            </a:r>
            <a:r>
              <a:rPr lang="pt-BR" dirty="0" err="1" smtClean="0"/>
              <a:t>shifters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07" y="1324948"/>
            <a:ext cx="4952494" cy="48705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41" y="1324948"/>
            <a:ext cx="4865665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3° Grade de Bragg com duas seções de </a:t>
            </a:r>
            <a:r>
              <a:rPr lang="pt-BR" dirty="0" err="1" smtClean="0"/>
              <a:t>phase</a:t>
            </a:r>
            <a:r>
              <a:rPr lang="pt-BR" dirty="0" smtClean="0"/>
              <a:t> </a:t>
            </a:r>
            <a:r>
              <a:rPr lang="pt-BR" dirty="0" err="1" smtClean="0"/>
              <a:t>shifters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9475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898" y="1897715"/>
                <a:ext cx="868469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7" y="1585446"/>
            <a:ext cx="4058318" cy="399119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34" y="1615403"/>
            <a:ext cx="3974561" cy="39612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215" y="1587272"/>
            <a:ext cx="4002785" cy="3989367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98794"/>
              </p:ext>
            </p:extLst>
          </p:nvPr>
        </p:nvGraphicFramePr>
        <p:xfrm>
          <a:off x="439317" y="5620504"/>
          <a:ext cx="11752680" cy="87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170">
                  <a:extLst>
                    <a:ext uri="{9D8B030D-6E8A-4147-A177-3AD203B41FA5}">
                      <a16:colId xmlns:a16="http://schemas.microsoft.com/office/drawing/2014/main" val="4204862989"/>
                    </a:ext>
                  </a:extLst>
                </a:gridCol>
                <a:gridCol w="2938170">
                  <a:extLst>
                    <a:ext uri="{9D8B030D-6E8A-4147-A177-3AD203B41FA5}">
                      <a16:colId xmlns:a16="http://schemas.microsoft.com/office/drawing/2014/main" val="4253697964"/>
                    </a:ext>
                  </a:extLst>
                </a:gridCol>
                <a:gridCol w="2938170">
                  <a:extLst>
                    <a:ext uri="{9D8B030D-6E8A-4147-A177-3AD203B41FA5}">
                      <a16:colId xmlns:a16="http://schemas.microsoft.com/office/drawing/2014/main" val="3509141510"/>
                    </a:ext>
                  </a:extLst>
                </a:gridCol>
                <a:gridCol w="2938170">
                  <a:extLst>
                    <a:ext uri="{9D8B030D-6E8A-4147-A177-3AD203B41FA5}">
                      <a16:colId xmlns:a16="http://schemas.microsoft.com/office/drawing/2014/main" val="1774032820"/>
                    </a:ext>
                  </a:extLst>
                </a:gridCol>
              </a:tblGrid>
              <a:tr h="43680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Comprimento teórico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315,64 </a:t>
                      </a:r>
                      <a:r>
                        <a:rPr lang="pt-BR" dirty="0" smtClean="0"/>
                        <a:t>µm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316,90 </a:t>
                      </a:r>
                      <a:r>
                        <a:rPr lang="pt-BR" dirty="0" smtClean="0"/>
                        <a:t>µm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318,16 </a:t>
                      </a:r>
                      <a:r>
                        <a:rPr lang="pt-BR" dirty="0" smtClean="0"/>
                        <a:t>µm</a:t>
                      </a:r>
                      <a:r>
                        <a:rPr lang="pt-BR" baseline="0" dirty="0" smtClean="0"/>
                        <a:t> 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983082"/>
                  </a:ext>
                </a:extLst>
              </a:tr>
              <a:tr h="43680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Comprimento fabricado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316,00 </a:t>
                      </a:r>
                      <a:r>
                        <a:rPr lang="pt-BR" dirty="0" smtClean="0"/>
                        <a:t>µm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317,00 </a:t>
                      </a:r>
                      <a:r>
                        <a:rPr lang="pt-BR" dirty="0" smtClean="0"/>
                        <a:t>µm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318,00 µm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47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53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Objetivos para o próximo ano.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60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Objetivos.</a:t>
            </a:r>
            <a:endParaRPr dirty="0"/>
          </a:p>
        </p:txBody>
      </p:sp>
      <p:sp>
        <p:nvSpPr>
          <p:cNvPr id="10" name="Google Shape;65;p3"/>
          <p:cNvSpPr txBox="1"/>
          <p:nvPr/>
        </p:nvSpPr>
        <p:spPr>
          <a:xfrm>
            <a:off x="439318" y="783850"/>
            <a:ext cx="11069100" cy="265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 algn="just">
              <a:buSzPts val="2000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1) Utilizar o período de recesso para refazer as simulações e revisar todo o material feito até então;</a:t>
            </a:r>
          </a:p>
          <a:p>
            <a:pPr marL="12700" lvl="0" algn="just">
              <a:buSzPts val="2000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12700" lvl="0" algn="just">
              <a:buSzPts val="2000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2) Fazer o projeto de um circuito com 3 seções de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phase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shifters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seguindo meu próprio script;</a:t>
            </a: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12700" lvl="0" algn="just">
              <a:buSzPts val="2000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3) Como as simulações condisseram bem com o experimental, visando a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openEBL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de fevereiro, será feito o envio de quatro circuitos: dois seguindo o modelo otimizado de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moisés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(parâmetros achados por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Lucivaldo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) onde um possui zero deformação e outro é aplicada deformação e mais dois seguindo meu próprio projeto com 3 seções de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phase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dirty="0" err="1" smtClean="0">
                <a:latin typeface="Verdana"/>
                <a:ea typeface="Verdana"/>
                <a:cs typeface="Verdana"/>
                <a:sym typeface="Verdana"/>
              </a:rPr>
              <a:t>shifters</a:t>
            </a: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;</a:t>
            </a:r>
          </a:p>
          <a:p>
            <a:pPr marL="12700" lvl="0" algn="just">
              <a:buSzPts val="2000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12700" lvl="0" algn="just">
              <a:buSzPts val="2000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4) Alguma atividade a mais? E quanto ao estágio?</a:t>
            </a: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19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Centrando o comprimento de onda dos lasers em outro ponto.</a:t>
            </a:r>
            <a:endParaRPr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4" y="1787855"/>
            <a:ext cx="3924224" cy="39281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48" y="1787855"/>
            <a:ext cx="3924225" cy="392818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72" y="1787855"/>
            <a:ext cx="3924225" cy="392818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65353" y="1787855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51801" y="3651960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2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0" y="1104671"/>
            <a:ext cx="3872590" cy="38765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05" y="1104671"/>
            <a:ext cx="3872589" cy="3876501"/>
          </a:xfrm>
          <a:prstGeom prst="rect">
            <a:avLst/>
          </a:prstGeom>
        </p:spPr>
      </p:pic>
      <p:sp>
        <p:nvSpPr>
          <p:cNvPr id="9" name="Google Shape;65;p3"/>
          <p:cNvSpPr txBox="1"/>
          <p:nvPr/>
        </p:nvSpPr>
        <p:spPr>
          <a:xfrm>
            <a:off x="413230" y="4943324"/>
            <a:ext cx="11070185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Para saber até onde a potência se mantém linear, aumenta-se a variação de S, de 0 até 8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;</a:t>
            </a: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pela curva em azul, que o comportamento da potência se mantém crescendo até 3,43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 a partir disso perde a característica desejada;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Isso ocorre pois agora está sendo feita a obtenção das potências dos lóbulos secundários;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de onda do laser centrado na reta vermelha não pode ser arbitrário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  <a:endParaRPr lang="pt-BR" sz="1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98" y="1104669"/>
            <a:ext cx="3833988" cy="38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12258</TotalTime>
  <Words>2679</Words>
  <Application>Microsoft Office PowerPoint</Application>
  <PresentationFormat>Widescreen</PresentationFormat>
  <Paragraphs>620</Paragraphs>
  <Slides>75</Slides>
  <Notes>67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75</vt:i4>
      </vt:variant>
    </vt:vector>
  </HeadingPairs>
  <TitlesOfParts>
    <vt:vector size="80" baseType="lpstr">
      <vt:lpstr>Verdana</vt:lpstr>
      <vt:lpstr>Cambria Math</vt:lpstr>
      <vt:lpstr>Arial</vt:lpstr>
      <vt:lpstr>Calibri</vt:lpstr>
      <vt:lpstr>Office Theme</vt:lpstr>
      <vt:lpstr>Dispositivo fotônico integrado para sensoriamento de deformação em SOI (Silicon-on-Insulator)</vt:lpstr>
      <vt:lpstr>Introdução.</vt:lpstr>
      <vt:lpstr>Primeira parte – Grade de Bragg simples</vt:lpstr>
      <vt:lpstr>1° Etapa - Determinar W_bragg.</vt:lpstr>
      <vt:lpstr>2º Etapa – Variação de Strain (S).</vt:lpstr>
      <vt:lpstr>3º Etapa – Análise de potência para variações de deformação.</vt:lpstr>
      <vt:lpstr>3º Etapa – Análise de potência para variações de deformação.</vt:lpstr>
      <vt:lpstr>3º Etapa – Centrando o comprimento de onda dos lasers em outro ponto.</vt:lpstr>
      <vt:lpstr>4º Etapa – Qual o máximo de deformação que é possível aplicar mantendo a relação de potência linear?</vt:lpstr>
      <vt:lpstr>4º Etapa – Qual o máximo de deformação que é possível aplicar mantendo a relação de potência linear?</vt:lpstr>
      <vt:lpstr>4º Etapa – Qual o máximo de deformação que é possível aplicar mantendo a relação de potência linear?</vt:lpstr>
      <vt:lpstr>5º Etapa – Variando o comprimento de onda do laser na faixa para obter o ponto ótimo.</vt:lpstr>
      <vt:lpstr>5º Etapa – Análise entre valores ideais e obtidos via simulação.</vt:lpstr>
      <vt:lpstr>5º Etapa – Variando o comprimento de onda do laser na faixa para obter o ponto ótimo.</vt:lpstr>
      <vt:lpstr>6º Etapa – Deformação apenas em x.</vt:lpstr>
      <vt:lpstr>Apresentação do PowerPoint</vt:lpstr>
      <vt:lpstr>Apresentação do PowerPoint</vt:lpstr>
      <vt:lpstr>6º Etapa – Correção do cálculo de potência.</vt:lpstr>
      <vt:lpstr>Apresentação do PowerPoint</vt:lpstr>
      <vt:lpstr>Apresentação do PowerPoint</vt:lpstr>
      <vt:lpstr>Apresentação do PowerPoint</vt:lpstr>
      <vt:lpstr>8º Etapa – n_eff versus Strain.</vt:lpstr>
      <vt:lpstr>Segunda parte – Grade de Bragg composta por phase shifters</vt:lpstr>
      <vt:lpstr>1º Etapa – Configurações possíveis.</vt:lpstr>
      <vt:lpstr>2º Etapa – Grade de Bragg com um phase shifter.</vt:lpstr>
      <vt:lpstr>3º Etapa – Grade de Bragg com um phase shifter.</vt:lpstr>
      <vt:lpstr>3º Etapa – Correção do cálculo de potência.</vt:lpstr>
      <vt:lpstr>4º Etapa – Grade de Bragg com dois phase shifters.</vt:lpstr>
      <vt:lpstr>4º Etapa – Grade de Bragg com dois phase shifters.</vt:lpstr>
      <vt:lpstr>4º Etapa – Correção do cálculo de potência.</vt:lpstr>
      <vt:lpstr>5º Etapa – Variando apenas em y.</vt:lpstr>
      <vt:lpstr>5º Etapa – Razão de potências considerando variações apenas em y.</vt:lpstr>
      <vt:lpstr>Terceira parte – Uso de Si3N4 (Nitreto de Silício)</vt:lpstr>
      <vt:lpstr>1° Etapa – Determinar W_bragg para Si3N4.</vt:lpstr>
      <vt:lpstr>2 ° Etapa – Deformação apenas em x.</vt:lpstr>
      <vt:lpstr>2 ° Etapa – Deformação apenas em x.</vt:lpstr>
      <vt:lpstr>2° Etapa – Deformação apenas em x.</vt:lpstr>
      <vt:lpstr>3° Etapa – Deformação apenas em y.</vt:lpstr>
      <vt:lpstr>3° Etapa – Deformação apenas em y.</vt:lpstr>
      <vt:lpstr>3° Etapa – Deformação apenas em y.</vt:lpstr>
      <vt:lpstr>4° Etapa – neff vs strain.</vt:lpstr>
      <vt:lpstr>Análise de potência usando o circuito de Moisés otimizado.</vt:lpstr>
      <vt:lpstr>1° Estrutura com dimensões compatíveis com o resultado obtido experimentalmente por Moisés.</vt:lpstr>
      <vt:lpstr>2° Aplicar deformação a 300K.</vt:lpstr>
      <vt:lpstr>2° Aplicar deformação a 300K.</vt:lpstr>
      <vt:lpstr>3° Aplicar deformação a 280K.</vt:lpstr>
      <vt:lpstr>3° Aplicar deformação a 280K.</vt:lpstr>
      <vt:lpstr>4° Aplicar deformação a 350K.</vt:lpstr>
      <vt:lpstr>4° Aplicar deformação a 350K.</vt:lpstr>
      <vt:lpstr>5° Refazendo os cálculos para 300K.</vt:lpstr>
      <vt:lpstr>5° Aplicar deformação a 300K.</vt:lpstr>
      <vt:lpstr>Registro de topologia.</vt:lpstr>
      <vt:lpstr>1° Circuito para topologia.</vt:lpstr>
      <vt:lpstr>2° Grades que foram simuladas.</vt:lpstr>
      <vt:lpstr>2° Grades que foram simuladas.</vt:lpstr>
      <vt:lpstr>3° Resultados simulados ao aplicar deformação.</vt:lpstr>
      <vt:lpstr>4° Projeto dos MZI’s para cada circuito.</vt:lpstr>
      <vt:lpstr>5° Comparativo entre sensibilidade obtidas.</vt:lpstr>
      <vt:lpstr>6° Diagrama de blocos.</vt:lpstr>
      <vt:lpstr>7° Layout.</vt:lpstr>
      <vt:lpstr>7° Layout.</vt:lpstr>
      <vt:lpstr>7° Layout.</vt:lpstr>
      <vt:lpstr>7° Layout.</vt:lpstr>
      <vt:lpstr>Comparação das simulações com os dados experimentais referente aos envios à openEBL de outubro.</vt:lpstr>
      <vt:lpstr>1° Grade de Bragg simples.</vt:lpstr>
      <vt:lpstr>1° Grade de Bragg simples.</vt:lpstr>
      <vt:lpstr>1° Grade de Bragg simples.</vt:lpstr>
      <vt:lpstr>2° Grade de Bragg com uma seção de phase shifter.</vt:lpstr>
      <vt:lpstr>2° Grade de Bragg com uma seção de phase shifter.</vt:lpstr>
      <vt:lpstr>2° Grade de Bragg com uma seção de phase shifter.</vt:lpstr>
      <vt:lpstr>3° Grade de Bragg com duas seções de phase shifters.</vt:lpstr>
      <vt:lpstr>3° Grade de Bragg com duas seções de phase shifters.</vt:lpstr>
      <vt:lpstr>3° Grade de Bragg com duas seções de phase shifters.</vt:lpstr>
      <vt:lpstr>Objetivos para o próximo ano.</vt:lpstr>
      <vt:lpstr>Objetivos.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Fotônicos em Silício</dc:title>
  <dc:creator>Erick Cândido Sousa</dc:creator>
  <cp:lastModifiedBy>Erick Cândido Sousa</cp:lastModifiedBy>
  <cp:revision>220</cp:revision>
  <dcterms:modified xsi:type="dcterms:W3CDTF">2025-12-10T03:11:32Z</dcterms:modified>
</cp:coreProperties>
</file>